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89" r:id="rId2"/>
    <p:sldId id="329" r:id="rId3"/>
    <p:sldId id="331" r:id="rId4"/>
    <p:sldId id="348" r:id="rId5"/>
    <p:sldId id="338" r:id="rId6"/>
    <p:sldId id="340" r:id="rId7"/>
    <p:sldId id="336" r:id="rId8"/>
    <p:sldId id="341" r:id="rId9"/>
    <p:sldId id="343" r:id="rId10"/>
    <p:sldId id="344" r:id="rId11"/>
    <p:sldId id="345" r:id="rId12"/>
    <p:sldId id="346" r:id="rId13"/>
    <p:sldId id="350" r:id="rId14"/>
    <p:sldId id="325" r:id="rId15"/>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AAE6"/>
    <a:srgbClr val="5A6EB4"/>
    <a:srgbClr val="A00078"/>
    <a:srgbClr val="A01E28"/>
    <a:srgbClr val="A08232"/>
    <a:srgbClr val="DCA01E"/>
    <a:srgbClr val="FA8214"/>
    <a:srgbClr val="82BE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4" autoAdjust="0"/>
    <p:restoredTop sz="82432" autoAdjust="0"/>
  </p:normalViewPr>
  <p:slideViewPr>
    <p:cSldViewPr>
      <p:cViewPr varScale="1">
        <p:scale>
          <a:sx n="88" d="100"/>
          <a:sy n="88" d="100"/>
        </p:scale>
        <p:origin x="1109" y="62"/>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8" name="Rectangle 4"/>
          <p:cNvSpPr>
            <a:spLocks noGrp="1" noChangeArrowheads="1"/>
          </p:cNvSpPr>
          <p:nvPr>
            <p:ph type="ftr" sz="quarter" idx="2"/>
          </p:nvPr>
        </p:nvSpPr>
        <p:spPr bwMode="auto">
          <a:xfrm>
            <a:off x="3660775" y="468313"/>
            <a:ext cx="2759075" cy="279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latin typeface="Arial" charset="0"/>
              </a:defRPr>
            </a:lvl1pPr>
          </a:lstStyle>
          <a:p>
            <a:pPr>
              <a:defRPr/>
            </a:pPr>
            <a:r>
              <a:rPr lang="de-DE"/>
              <a:t>Prof. Dr. Max Mustermann | Musterfakultät</a:t>
            </a:r>
          </a:p>
        </p:txBody>
      </p:sp>
      <p:sp>
        <p:nvSpPr>
          <p:cNvPr id="47111" name="Text Box 7"/>
          <p:cNvSpPr txBox="1">
            <a:spLocks noChangeArrowheads="1"/>
          </p:cNvSpPr>
          <p:nvPr/>
        </p:nvSpPr>
        <p:spPr bwMode="auto">
          <a:xfrm>
            <a:off x="541338" y="8532813"/>
            <a:ext cx="3103562" cy="123825"/>
          </a:xfrm>
          <a:prstGeom prst="rect">
            <a:avLst/>
          </a:prstGeom>
          <a:noFill/>
          <a:ln w="9525">
            <a:noFill/>
            <a:miter lim="800000"/>
            <a:headEnd/>
            <a:tailEnd/>
          </a:ln>
          <a:effec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altLang="de-DE" sz="800" dirty="0" smtClean="0"/>
              <a:t>KIT – The Research University in the Helmholtz Association</a:t>
            </a:r>
          </a:p>
        </p:txBody>
      </p:sp>
      <p:pic>
        <p:nvPicPr>
          <p:cNvPr id="6148" name="Picture 11" descr="KIT-Logo-rgb_d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275" y="188913"/>
            <a:ext cx="1008063"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8698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de-DE"/>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de-DE"/>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r>
              <a:rPr lang="de-DE" altLang="de-DE"/>
              <a:t>Prof. Dr. Max Mustermann | </a:t>
            </a:r>
            <a:br>
              <a:rPr lang="de-DE" altLang="de-DE"/>
            </a:br>
            <a:r>
              <a:rPr lang="de-DE" altLang="de-DE"/>
              <a:t>Name of Faculty</a:t>
            </a: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5DE03B1-5FE7-4C70-9B16-DF4E7BA88A0C}" type="slidenum">
              <a:rPr lang="de-DE"/>
              <a:pPr>
                <a:defRPr/>
              </a:pPr>
              <a:t>‹#›</a:t>
            </a:fld>
            <a:endParaRPr lang="de-DE"/>
          </a:p>
        </p:txBody>
      </p:sp>
    </p:spTree>
    <p:extLst>
      <p:ext uri="{BB962C8B-B14F-4D97-AF65-F5344CB8AC3E}">
        <p14:creationId xmlns:p14="http://schemas.microsoft.com/office/powerpoint/2010/main" val="256967400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Tree>
    <p:extLst>
      <p:ext uri="{BB962C8B-B14F-4D97-AF65-F5344CB8AC3E}">
        <p14:creationId xmlns:p14="http://schemas.microsoft.com/office/powerpoint/2010/main" val="1992972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Arial" charset="0"/>
                <a:ea typeface="+mn-ea"/>
                <a:cs typeface="+mn-cs"/>
              </a:rPr>
              <a:t>The observers recorded actual behavior under almost completely natural conditions. </a:t>
            </a:r>
            <a:r>
              <a:rPr lang="en-US" sz="1200" kern="1200" dirty="0" smtClean="0">
                <a:solidFill>
                  <a:schemeClr val="tx1"/>
                </a:solidFill>
                <a:effectLst/>
                <a:latin typeface="Arial" charset="0"/>
                <a:ea typeface="+mn-ea"/>
                <a:cs typeface="+mn-cs"/>
              </a:rPr>
              <a:t>In order to enhance and deepen the understanding of uncertainties in emergency management, a constructivist approach has been applied  with special attention to authenticity, trustworthiness, reflexivity, particularity and subjectivity (takes into account biases), and triangulation across data sources (capturing and respecting multiple perspectives). </a:t>
            </a:r>
            <a:endParaRPr lang="en-GB"/>
          </a:p>
        </p:txBody>
      </p:sp>
      <p:sp>
        <p:nvSpPr>
          <p:cNvPr id="4" name="Footer Placeholder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Slide Number Placeholder 4"/>
          <p:cNvSpPr>
            <a:spLocks noGrp="1"/>
          </p:cNvSpPr>
          <p:nvPr>
            <p:ph type="sldNum" sz="quarter" idx="11"/>
          </p:nvPr>
        </p:nvSpPr>
        <p:spPr/>
        <p:txBody>
          <a:bodyPr/>
          <a:lstStyle/>
          <a:p>
            <a:pPr>
              <a:defRPr/>
            </a:pPr>
            <a:fld id="{25DE03B1-5FE7-4C70-9B16-DF4E7BA88A0C}" type="slidenum">
              <a:rPr lang="de-DE" smtClean="0"/>
              <a:pPr>
                <a:defRPr/>
              </a:pPr>
              <a:t>3</a:t>
            </a:fld>
            <a:endParaRPr lang="de-DE"/>
          </a:p>
        </p:txBody>
      </p:sp>
    </p:spTree>
    <p:extLst>
      <p:ext uri="{BB962C8B-B14F-4D97-AF65-F5344CB8AC3E}">
        <p14:creationId xmlns:p14="http://schemas.microsoft.com/office/powerpoint/2010/main" val="38997100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3" name="Picture 9" descr="II_rahmen_neu_titel"/>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175"/>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userDrawn="1"/>
        </p:nvPicPr>
        <p:blipFill>
          <a:blip r:embed="rId3"/>
          <a:stretch>
            <a:fillRect/>
          </a:stretch>
        </p:blipFill>
        <p:spPr>
          <a:xfrm>
            <a:off x="116871" y="6507038"/>
            <a:ext cx="422681" cy="274122"/>
          </a:xfrm>
          <a:prstGeom prst="rect">
            <a:avLst/>
          </a:prstGeom>
        </p:spPr>
      </p:pic>
      <p:sp>
        <p:nvSpPr>
          <p:cNvPr id="7" name="Textfeld 6"/>
          <p:cNvSpPr txBox="1"/>
          <p:nvPr userDrawn="1"/>
        </p:nvSpPr>
        <p:spPr>
          <a:xfrm>
            <a:off x="524210" y="6536377"/>
            <a:ext cx="624255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smtClean="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800" b="0" i="0" u="none" strike="noStrike" kern="1200" cap="none" spc="0" normalizeH="0" baseline="0" noProof="0" dirty="0" err="1" smtClean="0">
                <a:ln>
                  <a:noFill/>
                </a:ln>
                <a:solidFill>
                  <a:prstClr val="black"/>
                </a:solidFill>
                <a:effectLst/>
                <a:uLnTx/>
                <a:uFillTx/>
                <a:latin typeface="Interstate-Regular" panose="02000603020000020004" pitchFamily="2" charset="0"/>
                <a:ea typeface="+mn-ea"/>
                <a:cs typeface="+mn-cs"/>
              </a:rPr>
              <a:t>Euratom</a:t>
            </a:r>
            <a:r>
              <a:rPr kumimoji="0" lang="en-GB" sz="800" b="0" i="0" u="none" strike="noStrike" kern="1200" cap="none" spc="0" normalizeH="0" baseline="0" noProof="0" dirty="0" smtClean="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800" b="0" i="0" u="none" strike="noStrike" kern="1200" cap="none" spc="0" normalizeH="0" baseline="0" noProof="0" dirty="0">
              <a:ln>
                <a:noFill/>
              </a:ln>
              <a:solidFill>
                <a:prstClr val="black">
                  <a:tint val="75000"/>
                </a:prstClr>
              </a:solidFill>
              <a:effectLst/>
              <a:uLnTx/>
              <a:uFillTx/>
              <a:latin typeface="+mn-lt"/>
              <a:ea typeface="+mn-ea"/>
              <a:cs typeface="+mn-cs"/>
            </a:endParaRPr>
          </a:p>
        </p:txBody>
      </p:sp>
      <p:pic>
        <p:nvPicPr>
          <p:cNvPr id="2050" name="Grafik 6"/>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36296" y="332656"/>
            <a:ext cx="1693862"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descr="image00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20" y="230113"/>
            <a:ext cx="1590024"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2793556"/>
      </p:ext>
    </p:extLst>
  </p:cSld>
  <p:clrMapOvr>
    <a:masterClrMapping/>
  </p:clrMapOvr>
  <p:timing>
    <p:tnLst>
      <p:par>
        <p:cTn id="1" dur="indefinite" restart="never" nodeType="tmRoot"/>
      </p:par>
    </p:tnLst>
  </p:timing>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328560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59563" y="333375"/>
            <a:ext cx="2089150" cy="575945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390525" y="333375"/>
            <a:ext cx="6116638" cy="5759450"/>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97162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Date Placeholder 1"/>
          <p:cNvSpPr>
            <a:spLocks noGrp="1"/>
          </p:cNvSpPr>
          <p:nvPr>
            <p:ph type="dt" sz="half" idx="2"/>
          </p:nvPr>
        </p:nvSpPr>
        <p:spPr>
          <a:xfrm>
            <a:off x="7834078" y="24992"/>
            <a:ext cx="1235055" cy="258854"/>
          </a:xfrm>
          <a:prstGeom prst="rect">
            <a:avLst/>
          </a:prstGeom>
        </p:spPr>
        <p:txBody>
          <a:bodyPr/>
          <a:lstStyle>
            <a:lvl1pPr algn="r">
              <a:defRPr sz="1000">
                <a:solidFill>
                  <a:schemeClr val="bg2">
                    <a:lumMod val="50000"/>
                  </a:schemeClr>
                </a:solidFill>
                <a:latin typeface="Segoe UI" pitchFamily="34" charset="0"/>
                <a:ea typeface="Segoe UI" pitchFamily="34" charset="0"/>
                <a:cs typeface="Segoe UI" pitchFamily="34" charset="0"/>
              </a:defRPr>
            </a:lvl1pPr>
          </a:lstStyle>
          <a:p>
            <a:pPr>
              <a:defRPr/>
            </a:pPr>
            <a:fld id="{1B492441-0EAF-483D-8500-C54EB8F6570A}" type="datetime1">
              <a:rPr lang="nl-BE" smtClean="0"/>
              <a:pPr>
                <a:defRPr/>
              </a:pPr>
              <a:t>2019-12-02</a:t>
            </a:fld>
            <a:endParaRPr lang="nl-BE" dirty="0"/>
          </a:p>
        </p:txBody>
      </p:sp>
      <p:sp>
        <p:nvSpPr>
          <p:cNvPr id="3" name="Rectangle 16"/>
          <p:cNvSpPr>
            <a:spLocks noGrp="1" noChangeArrowheads="1"/>
          </p:cNvSpPr>
          <p:nvPr>
            <p:ph type="sldNum" sz="quarter" idx="4"/>
          </p:nvPr>
        </p:nvSpPr>
        <p:spPr>
          <a:xfrm>
            <a:off x="3800104" y="6455849"/>
            <a:ext cx="1543792" cy="325148"/>
          </a:xfrm>
          <a:prstGeom prst="rect">
            <a:avLst/>
          </a:prstGeom>
        </p:spPr>
        <p:txBody>
          <a:bodyPr/>
          <a:lstStyle>
            <a:lvl1pPr algn="ctr">
              <a:defRPr>
                <a:solidFill>
                  <a:schemeClr val="bg2">
                    <a:lumMod val="50000"/>
                  </a:schemeClr>
                </a:solidFill>
                <a:latin typeface="Segoe UI" pitchFamily="34" charset="0"/>
                <a:ea typeface="Segoe UI" pitchFamily="34" charset="0"/>
                <a:cs typeface="Segoe UI" pitchFamily="34" charset="0"/>
              </a:defRPr>
            </a:lvl1pPr>
          </a:lstStyle>
          <a:p>
            <a:pPr>
              <a:defRPr/>
            </a:pPr>
            <a:fld id="{C795D34B-0000-4401-9708-96760D6E4A55}" type="slidenum">
              <a:rPr lang="en-GB" smtClean="0"/>
              <a:pPr>
                <a:defRPr/>
              </a:pPr>
              <a:t>‹#›</a:t>
            </a:fld>
            <a:endParaRPr lang="en-GB" dirty="0"/>
          </a:p>
        </p:txBody>
      </p:sp>
    </p:spTree>
    <p:extLst>
      <p:ext uri="{BB962C8B-B14F-4D97-AF65-F5344CB8AC3E}">
        <p14:creationId xmlns:p14="http://schemas.microsoft.com/office/powerpoint/2010/main" val="3054241709"/>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30650635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extLst>
      <p:ext uri="{BB962C8B-B14F-4D97-AF65-F5344CB8AC3E}">
        <p14:creationId xmlns:p14="http://schemas.microsoft.com/office/powerpoint/2010/main" val="1247746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3921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66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346921761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62290471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030795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09013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7807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424891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de-DE" smtClean="0"/>
              <a:t>Click to add title</a:t>
            </a:r>
          </a:p>
        </p:txBody>
      </p:sp>
      <p:pic>
        <p:nvPicPr>
          <p:cNvPr id="1026" name="Picture 9" descr="II_rahmen_neu_folg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3"/>
          <p:cNvSpPr>
            <a:spLocks noGrp="1" noChangeArrowheads="1"/>
          </p:cNvSpPr>
          <p:nvPr>
            <p:ph type="body" idx="1"/>
          </p:nvPr>
        </p:nvSpPr>
        <p:spPr bwMode="auto">
          <a:xfrm>
            <a:off x="392113" y="1198563"/>
            <a:ext cx="83566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de-DE" dirty="0" smtClean="0"/>
              <a:t>Click to add text</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p>
        </p:txBody>
      </p:sp>
      <p:sp>
        <p:nvSpPr>
          <p:cNvPr id="1034" name="Text Box 10"/>
          <p:cNvSpPr txBox="1">
            <a:spLocks noChangeArrowheads="1"/>
          </p:cNvSpPr>
          <p:nvPr/>
        </p:nvSpPr>
        <p:spPr bwMode="auto">
          <a:xfrm>
            <a:off x="6011863" y="6453188"/>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50000"/>
              </a:spcBef>
              <a:defRPr/>
            </a:pPr>
            <a:endParaRPr lang="en-US" altLang="de-DE" sz="900" dirty="0" smtClean="0"/>
          </a:p>
        </p:txBody>
      </p:sp>
      <p:sp>
        <p:nvSpPr>
          <p:cNvPr id="1030" name="Text Box 11"/>
          <p:cNvSpPr txBox="1">
            <a:spLocks noChangeArrowheads="1"/>
          </p:cNvSpPr>
          <p:nvPr/>
        </p:nvSpPr>
        <p:spPr bwMode="auto">
          <a:xfrm>
            <a:off x="8593542" y="6539254"/>
            <a:ext cx="32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fld id="{65860247-ED2C-4023-A47F-CF656A1DA4A7}" type="slidenum">
              <a:rPr lang="de-DE" altLang="de-DE" sz="900" b="1" smtClean="0"/>
              <a:pPr eaLnBrk="1" hangingPunct="1">
                <a:spcBef>
                  <a:spcPct val="50000"/>
                </a:spcBef>
                <a:defRPr/>
              </a:pPr>
              <a:t>‹#›</a:t>
            </a:fld>
            <a:endParaRPr lang="de-DE" altLang="de-DE" sz="900" b="1" dirty="0" smtClean="0"/>
          </a:p>
        </p:txBody>
      </p:sp>
      <p:sp>
        <p:nvSpPr>
          <p:cNvPr id="1031" name="Rectangle 11"/>
          <p:cNvSpPr>
            <a:spLocks noChangeArrowheads="1"/>
          </p:cNvSpPr>
          <p:nvPr/>
        </p:nvSpPr>
        <p:spPr bwMode="auto">
          <a:xfrm>
            <a:off x="7596336" y="6549757"/>
            <a:ext cx="863600" cy="19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C3537D76-9062-4DA0-8EE2-55FF8FCB1371}" type="datetime1">
              <a:rPr lang="de-DE" altLang="de-DE" sz="900" smtClean="0"/>
              <a:pPr eaLnBrk="1" hangingPunct="1">
                <a:defRPr/>
              </a:pPr>
              <a:t>02.12.2019</a:t>
            </a:fld>
            <a:endParaRPr lang="de-DE" altLang="de-DE" sz="900" dirty="0" smtClean="0"/>
          </a:p>
        </p:txBody>
      </p:sp>
      <p:sp>
        <p:nvSpPr>
          <p:cNvPr id="10" name="Text Box 10"/>
          <p:cNvSpPr txBox="1">
            <a:spLocks noChangeArrowheads="1"/>
          </p:cNvSpPr>
          <p:nvPr userDrawn="1"/>
        </p:nvSpPr>
        <p:spPr bwMode="auto">
          <a:xfrm>
            <a:off x="2478087" y="6442379"/>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endParaRPr lang="en-US" altLang="de-DE" sz="900" dirty="0" smtClean="0"/>
          </a:p>
        </p:txBody>
      </p:sp>
      <p:pic>
        <p:nvPicPr>
          <p:cNvPr id="11" name="Picture 1" descr="image00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7800986" y="116632"/>
            <a:ext cx="1194633" cy="54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ieren 11"/>
          <p:cNvGrpSpPr/>
          <p:nvPr userDrawn="1"/>
        </p:nvGrpSpPr>
        <p:grpSpPr>
          <a:xfrm>
            <a:off x="116871" y="6539254"/>
            <a:ext cx="5564261" cy="194170"/>
            <a:chOff x="116871" y="6641091"/>
            <a:chExt cx="5091961" cy="194170"/>
          </a:xfrm>
        </p:grpSpPr>
        <p:pic>
          <p:nvPicPr>
            <p:cNvPr id="13" name="Grafik 12"/>
            <p:cNvPicPr>
              <a:picLocks noChangeAspect="1"/>
            </p:cNvPicPr>
            <p:nvPr userDrawn="1"/>
          </p:nvPicPr>
          <p:blipFill>
            <a:blip r:embed="rId16"/>
            <a:stretch>
              <a:fillRect/>
            </a:stretch>
          </p:blipFill>
          <p:spPr>
            <a:xfrm>
              <a:off x="116871" y="6641091"/>
              <a:ext cx="286959" cy="194170"/>
            </a:xfrm>
            <a:prstGeom prst="rect">
              <a:avLst/>
            </a:prstGeom>
          </p:spPr>
        </p:pic>
        <p:sp>
          <p:nvSpPr>
            <p:cNvPr id="14" name="Textfeld 13"/>
            <p:cNvSpPr txBox="1"/>
            <p:nvPr userDrawn="1"/>
          </p:nvSpPr>
          <p:spPr>
            <a:xfrm>
              <a:off x="403830" y="6641091"/>
              <a:ext cx="4805002"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smtClean="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600" b="0" i="0" u="none" strike="noStrike" kern="1200" cap="none" spc="0" normalizeH="0" baseline="0" noProof="0" dirty="0" err="1" smtClean="0">
                  <a:ln>
                    <a:noFill/>
                  </a:ln>
                  <a:solidFill>
                    <a:prstClr val="black"/>
                  </a:solidFill>
                  <a:effectLst/>
                  <a:uLnTx/>
                  <a:uFillTx/>
                  <a:latin typeface="Interstate-Regular" panose="02000603020000020004" pitchFamily="2" charset="0"/>
                  <a:ea typeface="+mn-ea"/>
                  <a:cs typeface="+mn-cs"/>
                </a:rPr>
                <a:t>Euratom</a:t>
              </a:r>
              <a:r>
                <a:rPr kumimoji="0" lang="en-GB" sz="600" b="0" i="0" u="none" strike="noStrike" kern="1200" cap="none" spc="0" normalizeH="0" baseline="0" noProof="0" dirty="0" smtClean="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100" b="0" i="0" u="none" strike="noStrike" kern="1200" cap="none" spc="0" normalizeH="0" baseline="0" noProof="0" dirty="0">
                <a:ln>
                  <a:noFill/>
                </a:ln>
                <a:solidFill>
                  <a:prstClr val="black">
                    <a:tint val="75000"/>
                  </a:prstClr>
                </a:solidFill>
                <a:effectLst/>
                <a:uLnTx/>
                <a:uFillTx/>
                <a:latin typeface="+mn-lt"/>
                <a:ea typeface="+mn-ea"/>
                <a:cs typeface="+mn-cs"/>
              </a:endParaRPr>
            </a:p>
          </p:txBody>
        </p:sp>
      </p:grpSp>
      <p:pic>
        <p:nvPicPr>
          <p:cNvPr id="15" name="Grafik 6"/>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800986" y="657649"/>
            <a:ext cx="1101613" cy="40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6" r:id="rId12"/>
  </p:sldLayoutIdLst>
  <p:timing>
    <p:tnLst>
      <p:par>
        <p:cTn id="1" dur="indefinite" restart="never" nodeType="tmRoot"/>
      </p:par>
    </p:tnLst>
  </p:timing>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14325" indent="-314325" algn="l" rtl="0" eaLnBrk="1" fontAlgn="base" hangingPunct="1">
        <a:spcBef>
          <a:spcPct val="20000"/>
        </a:spcBef>
        <a:spcAft>
          <a:spcPct val="0"/>
        </a:spcAft>
        <a:buFontTx/>
        <a:buBlip>
          <a:blip r:embed="rId18"/>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18"/>
        </a:buBlip>
        <a:defRPr>
          <a:solidFill>
            <a:schemeClr val="tx1"/>
          </a:solidFill>
          <a:latin typeface="+mn-lt"/>
        </a:defRPr>
      </a:lvl2pPr>
      <a:lvl3pPr marL="1209675" indent="-276225" algn="l" rtl="0" eaLnBrk="1" fontAlgn="base" hangingPunct="1">
        <a:spcBef>
          <a:spcPct val="20000"/>
        </a:spcBef>
        <a:spcAft>
          <a:spcPct val="0"/>
        </a:spcAft>
        <a:buFontTx/>
        <a:buBlip>
          <a:blip r:embed="rId18"/>
        </a:buBlip>
        <a:defRPr sz="1600">
          <a:solidFill>
            <a:schemeClr val="tx1"/>
          </a:solidFill>
          <a:latin typeface="+mn-lt"/>
        </a:defRPr>
      </a:lvl3pPr>
      <a:lvl4pPr marL="1657350" indent="-276225" algn="l" rtl="0" eaLnBrk="1" fontAlgn="base" hangingPunct="1">
        <a:spcBef>
          <a:spcPct val="20000"/>
        </a:spcBef>
        <a:spcAft>
          <a:spcPct val="0"/>
        </a:spcAft>
        <a:buFontTx/>
        <a:buBlip>
          <a:blip r:embed="rId18"/>
        </a:buBlip>
        <a:defRPr sz="1600">
          <a:solidFill>
            <a:schemeClr val="tx1"/>
          </a:solidFill>
          <a:latin typeface="+mn-lt"/>
        </a:defRPr>
      </a:lvl4pPr>
      <a:lvl5pPr marL="2095500" indent="-276225" algn="l" rtl="0" eaLnBrk="1" fontAlgn="base" hangingPunct="1">
        <a:spcBef>
          <a:spcPct val="20000"/>
        </a:spcBef>
        <a:spcAft>
          <a:spcPct val="0"/>
        </a:spcAft>
        <a:buFontTx/>
        <a:buBlip>
          <a:blip r:embed="rId18"/>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19"/>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19"/>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19"/>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19"/>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mailto:cturcanu@sckcen.be"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emf"/></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emf"/><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image" Target="../media/image17.emf"/><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image" Target="../media/image29.emf"/></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4897" y="921973"/>
            <a:ext cx="7873340" cy="2062103"/>
          </a:xfrm>
          <a:prstGeom prst="rect">
            <a:avLst/>
          </a:prstGeom>
          <a:noFill/>
        </p:spPr>
        <p:txBody>
          <a:bodyPr wrap="square" rtlCol="0">
            <a:spAutoFit/>
          </a:bodyPr>
          <a:lstStyle/>
          <a:p>
            <a:pPr algn="ctr" eaLnBrk="1" fontAlgn="ctr" hangingPunct="1"/>
            <a:endParaRPr lang="en-US" sz="2600" dirty="0" smtClean="0">
              <a:solidFill>
                <a:srgbClr val="007DC3"/>
              </a:solidFill>
              <a:latin typeface="Segoe UI" pitchFamily="34" charset="0"/>
              <a:ea typeface="Segoe UI" pitchFamily="34" charset="0"/>
              <a:cs typeface="Segoe UI" pitchFamily="34" charset="0"/>
            </a:endParaRPr>
          </a:p>
          <a:p>
            <a:pPr algn="ctr" fontAlgn="ctr"/>
            <a:r>
              <a:rPr lang="en-US" sz="2800" dirty="0">
                <a:solidFill>
                  <a:srgbClr val="50AAE6"/>
                </a:solidFill>
              </a:rPr>
              <a:t>Uncertainties </a:t>
            </a:r>
            <a:r>
              <a:rPr lang="en-US" sz="2800" dirty="0" smtClean="0">
                <a:solidFill>
                  <a:srgbClr val="50AAE6"/>
                </a:solidFill>
              </a:rPr>
              <a:t>during a nuclear emergency: </a:t>
            </a:r>
          </a:p>
          <a:p>
            <a:pPr algn="ctr" fontAlgn="ctr"/>
            <a:endParaRPr lang="en-US" sz="2400" dirty="0" smtClean="0">
              <a:solidFill>
                <a:srgbClr val="50AAE6"/>
              </a:solidFill>
            </a:endParaRPr>
          </a:p>
          <a:p>
            <a:pPr algn="ctr" fontAlgn="ctr"/>
            <a:r>
              <a:rPr lang="en-US" sz="2400" dirty="0" smtClean="0">
                <a:solidFill>
                  <a:srgbClr val="50AAE6"/>
                </a:solidFill>
              </a:rPr>
              <a:t>Observation of decision makers, affected population and emergency responders</a:t>
            </a:r>
            <a:r>
              <a:rPr lang="en-US" sz="2600" b="1" dirty="0" smtClean="0">
                <a:solidFill>
                  <a:srgbClr val="FF0000"/>
                </a:solidFill>
                <a:latin typeface="Segoe UI Light" pitchFamily="34" charset="0"/>
              </a:rPr>
              <a:t> </a:t>
            </a:r>
            <a:endParaRPr lang="en-US" sz="2600" dirty="0" smtClean="0">
              <a:solidFill>
                <a:srgbClr val="FF0000"/>
              </a:solidFill>
              <a:latin typeface="Segoe UI Light" pitchFamily="34" charset="0"/>
            </a:endParaRPr>
          </a:p>
        </p:txBody>
      </p:sp>
      <p:sp>
        <p:nvSpPr>
          <p:cNvPr id="8" name="TextBox 7"/>
          <p:cNvSpPr txBox="1"/>
          <p:nvPr/>
        </p:nvSpPr>
        <p:spPr>
          <a:xfrm>
            <a:off x="395536" y="4077072"/>
            <a:ext cx="8496944" cy="923330"/>
          </a:xfrm>
          <a:prstGeom prst="rect">
            <a:avLst/>
          </a:prstGeom>
          <a:noFill/>
        </p:spPr>
        <p:txBody>
          <a:bodyPr wrap="square" rtlCol="0">
            <a:spAutoFit/>
          </a:bodyPr>
          <a:lstStyle/>
          <a:p>
            <a:pPr algn="ctr"/>
            <a:r>
              <a:rPr lang="en-GB" b="1" dirty="0"/>
              <a:t>Tanja </a:t>
            </a:r>
            <a:r>
              <a:rPr lang="en-GB" b="1" dirty="0" smtClean="0"/>
              <a:t>Perko</a:t>
            </a:r>
            <a:r>
              <a:rPr lang="en-GB" dirty="0" smtClean="0"/>
              <a:t>, </a:t>
            </a:r>
            <a:r>
              <a:rPr lang="en-GB" dirty="0"/>
              <a:t>Ferdiana Hoti &amp; Catrinel Turcanu (SCK•CEN</a:t>
            </a:r>
            <a:r>
              <a:rPr lang="en-GB" dirty="0" smtClean="0"/>
              <a:t>), Vasiliki </a:t>
            </a:r>
            <a:r>
              <a:rPr lang="en-GB" dirty="0"/>
              <a:t>Tafili (EEAE); Roser Sala (CIEMAT); Tatiana </a:t>
            </a:r>
            <a:r>
              <a:rPr lang="en-GB" dirty="0" err="1"/>
              <a:t>Duranova</a:t>
            </a:r>
            <a:r>
              <a:rPr lang="en-GB" dirty="0"/>
              <a:t> (VUJE); Nadja Zeleznik (EIMV), Yevgeniya </a:t>
            </a:r>
            <a:r>
              <a:rPr lang="en-GB" dirty="0" smtClean="0"/>
              <a:t>Tomkiv, Deborah Oughton </a:t>
            </a:r>
            <a:r>
              <a:rPr lang="en-GB" dirty="0"/>
              <a:t>(NMBU); </a:t>
            </a:r>
            <a:endParaRPr lang="en-GB" dirty="0" smtClean="0">
              <a:latin typeface="+mn-lt"/>
              <a:hlinkClick r:id="rId3"/>
            </a:endParaRPr>
          </a:p>
        </p:txBody>
      </p:sp>
      <p:pic>
        <p:nvPicPr>
          <p:cNvPr id="4" name="Picture 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847" y="5447739"/>
            <a:ext cx="1062984" cy="602589"/>
          </a:xfrm>
          <a:prstGeom prst="rect">
            <a:avLst/>
          </a:prstGeom>
          <a:noFill/>
          <a:ln>
            <a:noFill/>
          </a:ln>
        </p:spPr>
      </p:pic>
      <p:pic>
        <p:nvPicPr>
          <p:cNvPr id="5" name="Picture 4"/>
          <p:cNvPicPr>
            <a:picLocks noChangeAspect="1"/>
          </p:cNvPicPr>
          <p:nvPr/>
        </p:nvPicPr>
        <p:blipFill>
          <a:blip r:embed="rId5"/>
          <a:stretch>
            <a:fillRect/>
          </a:stretch>
        </p:blipFill>
        <p:spPr>
          <a:xfrm>
            <a:off x="1691680" y="5590696"/>
            <a:ext cx="2402100" cy="459632"/>
          </a:xfrm>
          <a:prstGeom prst="rect">
            <a:avLst/>
          </a:prstGeom>
        </p:spPr>
      </p:pic>
      <p:pic>
        <p:nvPicPr>
          <p:cNvPr id="6" name="Picture 5"/>
          <p:cNvPicPr>
            <a:picLocks noChangeAspect="1"/>
          </p:cNvPicPr>
          <p:nvPr/>
        </p:nvPicPr>
        <p:blipFill>
          <a:blip r:embed="rId6"/>
          <a:stretch>
            <a:fillRect/>
          </a:stretch>
        </p:blipFill>
        <p:spPr>
          <a:xfrm>
            <a:off x="4093780" y="5590696"/>
            <a:ext cx="2264487" cy="388544"/>
          </a:xfrm>
          <a:prstGeom prst="rect">
            <a:avLst/>
          </a:prstGeom>
        </p:spPr>
      </p:pic>
      <p:pic>
        <p:nvPicPr>
          <p:cNvPr id="7" name="Picture 6"/>
          <p:cNvPicPr>
            <a:picLocks noChangeAspect="1"/>
          </p:cNvPicPr>
          <p:nvPr/>
        </p:nvPicPr>
        <p:blipFill rotWithShape="1">
          <a:blip r:embed="rId7"/>
          <a:srcRect t="12647" r="5012" b="11511"/>
          <a:stretch/>
        </p:blipFill>
        <p:spPr>
          <a:xfrm>
            <a:off x="6358267" y="5516242"/>
            <a:ext cx="1579662" cy="537451"/>
          </a:xfrm>
          <a:prstGeom prst="rect">
            <a:avLst/>
          </a:prstGeom>
        </p:spPr>
      </p:pic>
      <p:pic>
        <p:nvPicPr>
          <p:cNvPr id="9" name="Obrázok 4"/>
          <p:cNvPicPr/>
          <p:nvPr/>
        </p:nvPicPr>
        <p:blipFill>
          <a:blip r:embed="rId8">
            <a:extLst>
              <a:ext uri="{28A0092B-C50C-407E-A947-70E740481C1C}">
                <a14:useLocalDpi xmlns:a14="http://schemas.microsoft.com/office/drawing/2010/main" val="0"/>
              </a:ext>
            </a:extLst>
          </a:blip>
          <a:srcRect/>
          <a:stretch>
            <a:fillRect/>
          </a:stretch>
        </p:blipFill>
        <p:spPr bwMode="auto">
          <a:xfrm>
            <a:off x="7937929" y="5547126"/>
            <a:ext cx="1024800" cy="546772"/>
          </a:xfrm>
          <a:prstGeom prst="rect">
            <a:avLst/>
          </a:prstGeom>
          <a:noFill/>
          <a:ln>
            <a:noFill/>
          </a:ln>
        </p:spPr>
      </p:pic>
      <p:sp>
        <p:nvSpPr>
          <p:cNvPr id="10" name="TextBox 9"/>
          <p:cNvSpPr txBox="1"/>
          <p:nvPr/>
        </p:nvSpPr>
        <p:spPr>
          <a:xfrm>
            <a:off x="4676625" y="6332845"/>
            <a:ext cx="4510915" cy="307777"/>
          </a:xfrm>
          <a:prstGeom prst="rect">
            <a:avLst/>
          </a:prstGeom>
          <a:noFill/>
        </p:spPr>
        <p:txBody>
          <a:bodyPr wrap="none" rtlCol="0">
            <a:spAutoFit/>
          </a:bodyPr>
          <a:lstStyle/>
          <a:p>
            <a:r>
              <a:rPr lang="en-GB" sz="1400" dirty="0" smtClean="0"/>
              <a:t>2</a:t>
            </a:r>
            <a:r>
              <a:rPr lang="en-GB" sz="1400" baseline="30000" dirty="0" smtClean="0"/>
              <a:t>nd</a:t>
            </a:r>
            <a:r>
              <a:rPr lang="en-GB" sz="1400" dirty="0" smtClean="0"/>
              <a:t>-5</a:t>
            </a:r>
            <a:r>
              <a:rPr lang="en-GB" sz="1400" baseline="30000" dirty="0" smtClean="0"/>
              <a:t>th</a:t>
            </a:r>
            <a:r>
              <a:rPr lang="en-GB" sz="1400" dirty="0" smtClean="0"/>
              <a:t> of December, 2019, Bratislava, Slovak Republic</a:t>
            </a:r>
            <a:endParaRPr lang="en-GB" sz="1400" dirty="0"/>
          </a:p>
        </p:txBody>
      </p:sp>
    </p:spTree>
    <p:extLst>
      <p:ext uri="{BB962C8B-B14F-4D97-AF65-F5344CB8AC3E}">
        <p14:creationId xmlns:p14="http://schemas.microsoft.com/office/powerpoint/2010/main" val="1706148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467" y="548680"/>
            <a:ext cx="7610917" cy="561975"/>
          </a:xfrm>
        </p:spPr>
        <p:txBody>
          <a:bodyPr/>
          <a:lstStyle/>
          <a:p>
            <a:r>
              <a:rPr lang="en-US" sz="2000" dirty="0">
                <a:solidFill>
                  <a:srgbClr val="0070C0"/>
                </a:solidFill>
              </a:rPr>
              <a:t>Decision uncertainty </a:t>
            </a:r>
            <a:r>
              <a:rPr lang="en-US" sz="2000" dirty="0" smtClean="0">
                <a:solidFill>
                  <a:srgbClr val="0070C0"/>
                </a:solidFill>
              </a:rPr>
              <a:t/>
            </a:r>
            <a:br>
              <a:rPr lang="en-US" sz="2000" dirty="0" smtClean="0">
                <a:solidFill>
                  <a:srgbClr val="0070C0"/>
                </a:solidFill>
              </a:rPr>
            </a:br>
            <a:r>
              <a:rPr lang="en-US" sz="2000" b="0" dirty="0" smtClean="0">
                <a:solidFill>
                  <a:srgbClr val="0070C0"/>
                </a:solidFill>
              </a:rPr>
              <a:t>is </a:t>
            </a:r>
            <a:r>
              <a:rPr lang="en-US" sz="2000" b="0" dirty="0">
                <a:solidFill>
                  <a:srgbClr val="0070C0"/>
                </a:solidFill>
              </a:rPr>
              <a:t>related to </a:t>
            </a:r>
            <a:r>
              <a:rPr lang="en-US" sz="2000" dirty="0">
                <a:solidFill>
                  <a:srgbClr val="0070C0"/>
                </a:solidFill>
              </a:rPr>
              <a:t>prioritizing</a:t>
            </a:r>
            <a:r>
              <a:rPr lang="en-US" sz="2000" b="0" dirty="0">
                <a:solidFill>
                  <a:srgbClr val="0070C0"/>
                </a:solidFill>
              </a:rPr>
              <a:t> which option to </a:t>
            </a:r>
            <a:r>
              <a:rPr lang="en-US" sz="2000" b="0" dirty="0" smtClean="0">
                <a:solidFill>
                  <a:srgbClr val="0070C0"/>
                </a:solidFill>
              </a:rPr>
              <a:t>choose</a:t>
            </a:r>
            <a:endParaRPr lang="en-GB" sz="2000" b="0" dirty="0">
              <a:solidFill>
                <a:srgbClr val="0070C0"/>
              </a:solidFill>
            </a:endParaRPr>
          </a:p>
        </p:txBody>
      </p:sp>
      <p:sp>
        <p:nvSpPr>
          <p:cNvPr id="3" name="Content Placeholder 2"/>
          <p:cNvSpPr>
            <a:spLocks noGrp="1"/>
          </p:cNvSpPr>
          <p:nvPr>
            <p:ph idx="1"/>
          </p:nvPr>
        </p:nvSpPr>
        <p:spPr>
          <a:xfrm>
            <a:off x="417467" y="1575088"/>
            <a:ext cx="8356600" cy="4536504"/>
          </a:xfrm>
        </p:spPr>
        <p:txBody>
          <a:bodyPr/>
          <a:lstStyle/>
          <a:p>
            <a:r>
              <a:rPr lang="en-GB" dirty="0" smtClean="0"/>
              <a:t>How </a:t>
            </a:r>
            <a:r>
              <a:rPr lang="en-GB" dirty="0"/>
              <a:t>to deal with long-term consequences</a:t>
            </a:r>
            <a:r>
              <a:rPr lang="en-GB" dirty="0" smtClean="0"/>
              <a:t>? </a:t>
            </a:r>
            <a:endParaRPr lang="en-US" dirty="0"/>
          </a:p>
          <a:p>
            <a:r>
              <a:rPr lang="en-GB" dirty="0"/>
              <a:t>Are the preconditions of the functioning systems taken into account</a:t>
            </a:r>
            <a:r>
              <a:rPr lang="en-GB" dirty="0" smtClean="0"/>
              <a:t>?</a:t>
            </a:r>
          </a:p>
          <a:p>
            <a:r>
              <a:rPr lang="en-GB" dirty="0"/>
              <a:t>Which protective actions to apply</a:t>
            </a:r>
            <a:r>
              <a:rPr lang="en-GB" dirty="0" smtClean="0"/>
              <a:t>?</a:t>
            </a:r>
          </a:p>
          <a:p>
            <a:r>
              <a:rPr lang="en-GB" dirty="0"/>
              <a:t>How to communicate negligible impacts?</a:t>
            </a:r>
            <a:endParaRPr lang="en-US"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US" i="1" dirty="0" smtClean="0"/>
          </a:p>
          <a:p>
            <a:pPr marL="0" indent="0">
              <a:buNone/>
            </a:pPr>
            <a:endParaRPr lang="en-US" sz="500" i="1" dirty="0"/>
          </a:p>
          <a:p>
            <a:pPr marL="0" indent="0">
              <a:buNone/>
            </a:pPr>
            <a:r>
              <a:rPr lang="en-US" sz="1800" i="1" dirty="0" smtClean="0"/>
              <a:t>Examples:</a:t>
            </a:r>
            <a:r>
              <a:rPr lang="en-US" i="1" dirty="0" smtClean="0"/>
              <a:t> “</a:t>
            </a:r>
            <a:r>
              <a:rPr lang="en-US" sz="1800" i="1" dirty="0" smtClean="0"/>
              <a:t>Problem </a:t>
            </a:r>
            <a:r>
              <a:rPr lang="en-US" sz="1800" i="1" dirty="0"/>
              <a:t>is that all acute decisions have </a:t>
            </a:r>
            <a:endParaRPr lang="en-US" sz="1800" i="1" dirty="0" smtClean="0"/>
          </a:p>
          <a:p>
            <a:pPr marL="0" indent="0">
              <a:buNone/>
            </a:pPr>
            <a:r>
              <a:rPr lang="en-US" sz="1800" i="1" dirty="0" smtClean="0"/>
              <a:t>long </a:t>
            </a:r>
            <a:r>
              <a:rPr lang="en-US" sz="1800" i="1" dirty="0"/>
              <a:t>term consequences which makes this </a:t>
            </a:r>
            <a:endParaRPr lang="en-US" sz="1800" i="1" dirty="0" smtClean="0"/>
          </a:p>
          <a:p>
            <a:pPr marL="0" indent="0">
              <a:buNone/>
            </a:pPr>
            <a:r>
              <a:rPr lang="en-US" sz="1800" i="1" dirty="0" smtClean="0"/>
              <a:t>all </a:t>
            </a:r>
            <a:r>
              <a:rPr lang="en-US" sz="1800" i="1" dirty="0"/>
              <a:t>more </a:t>
            </a:r>
            <a:r>
              <a:rPr lang="en-US" sz="1800" i="1" dirty="0" smtClean="0"/>
              <a:t>challenging”. “The </a:t>
            </a:r>
            <a:r>
              <a:rPr lang="en-US" sz="1800" i="1" dirty="0"/>
              <a:t>level of water was </a:t>
            </a:r>
            <a:endParaRPr lang="en-US" sz="1800" i="1" dirty="0" smtClean="0"/>
          </a:p>
          <a:p>
            <a:pPr marL="0" indent="0">
              <a:buNone/>
            </a:pPr>
            <a:r>
              <a:rPr lang="en-US" sz="1800" i="1" dirty="0" smtClean="0"/>
              <a:t>wrongly </a:t>
            </a:r>
            <a:r>
              <a:rPr lang="en-US" sz="1800" i="1" dirty="0"/>
              <a:t>given in the report (1.031 instead of 10.31</a:t>
            </a:r>
            <a:r>
              <a:rPr lang="en-US" sz="1800" i="1" dirty="0" smtClean="0"/>
              <a:t>).”</a:t>
            </a:r>
            <a:endParaRPr lang="en-US" sz="1800" i="1"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467" y="3212976"/>
            <a:ext cx="2267744" cy="1696308"/>
          </a:xfrm>
          <a:prstGeom prst="rect">
            <a:avLst/>
          </a:prstGeom>
        </p:spPr>
      </p:pic>
      <p:pic>
        <p:nvPicPr>
          <p:cNvPr id="7" name="Picture 6"/>
          <p:cNvPicPr/>
          <p:nvPr/>
        </p:nvPicPr>
        <p:blipFill>
          <a:blip r:embed="rId3" cstate="print">
            <a:extLst>
              <a:ext uri="{28A0092B-C50C-407E-A947-70E740481C1C}">
                <a14:useLocalDpi xmlns:a14="http://schemas.microsoft.com/office/drawing/2010/main" val="0"/>
              </a:ext>
            </a:extLst>
          </a:blip>
          <a:stretch>
            <a:fillRect/>
          </a:stretch>
        </p:blipFill>
        <p:spPr>
          <a:xfrm>
            <a:off x="2937215" y="3179091"/>
            <a:ext cx="1282060" cy="1753406"/>
          </a:xfrm>
          <a:prstGeom prst="rect">
            <a:avLst/>
          </a:prstGeom>
        </p:spPr>
      </p:pic>
      <p:pic>
        <p:nvPicPr>
          <p:cNvPr id="8" name="Picture 7"/>
          <p:cNvPicPr/>
          <p:nvPr/>
        </p:nvPicPr>
        <p:blipFill rotWithShape="1">
          <a:blip r:embed="rId4"/>
          <a:srcRect l="37058" t="17239" r="37389" b="21358"/>
          <a:stretch/>
        </p:blipFill>
        <p:spPr bwMode="auto">
          <a:xfrm>
            <a:off x="5833571" y="2292445"/>
            <a:ext cx="3192499" cy="4016875"/>
          </a:xfrm>
          <a:prstGeom prst="rect">
            <a:avLst/>
          </a:prstGeom>
          <a:ln>
            <a:noFill/>
          </a:ln>
          <a:extLst>
            <a:ext uri="{53640926-AAD7-44D8-BBD7-CCE9431645EC}">
              <a14:shadowObscured xmlns:a14="http://schemas.microsoft.com/office/drawing/2010/main"/>
            </a:ext>
          </a:extLst>
        </p:spPr>
      </p:pic>
      <p:sp>
        <p:nvSpPr>
          <p:cNvPr id="9" name="Oval 8"/>
          <p:cNvSpPr/>
          <p:nvPr/>
        </p:nvSpPr>
        <p:spPr>
          <a:xfrm>
            <a:off x="5508104" y="2250322"/>
            <a:ext cx="3517966" cy="684049"/>
          </a:xfrm>
          <a:prstGeom prst="ellipse">
            <a:avLst/>
          </a:prstGeom>
          <a:noFill/>
          <a:ln w="666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p:nvPr/>
        </p:nvPicPr>
        <p:blipFill>
          <a:blip r:embed="rId5" cstate="print">
            <a:extLst>
              <a:ext uri="{28A0092B-C50C-407E-A947-70E740481C1C}">
                <a14:useLocalDpi xmlns:a14="http://schemas.microsoft.com/office/drawing/2010/main" val="0"/>
              </a:ext>
            </a:extLst>
          </a:blip>
          <a:stretch>
            <a:fillRect/>
          </a:stretch>
        </p:blipFill>
        <p:spPr>
          <a:xfrm>
            <a:off x="6516216" y="167546"/>
            <a:ext cx="2414085" cy="1749286"/>
          </a:xfrm>
          <a:prstGeom prst="rect">
            <a:avLst/>
          </a:prstGeom>
        </p:spPr>
      </p:pic>
      <p:sp>
        <p:nvSpPr>
          <p:cNvPr id="11" name="Oval 10"/>
          <p:cNvSpPr/>
          <p:nvPr/>
        </p:nvSpPr>
        <p:spPr>
          <a:xfrm>
            <a:off x="3526494" y="3717032"/>
            <a:ext cx="215983" cy="18275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p:cNvSpPr/>
          <p:nvPr/>
        </p:nvSpPr>
        <p:spPr>
          <a:xfrm>
            <a:off x="611560" y="4077072"/>
            <a:ext cx="216024" cy="17304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p:cNvSpPr/>
          <p:nvPr/>
        </p:nvSpPr>
        <p:spPr>
          <a:xfrm>
            <a:off x="3412569" y="3717032"/>
            <a:ext cx="151319" cy="18636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a:off x="3753897" y="3705525"/>
            <a:ext cx="151319" cy="18636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p:nvSpPr>
        <p:spPr>
          <a:xfrm>
            <a:off x="827584" y="4079418"/>
            <a:ext cx="242213" cy="13563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p:cNvSpPr/>
          <p:nvPr/>
        </p:nvSpPr>
        <p:spPr>
          <a:xfrm>
            <a:off x="1602920" y="4120381"/>
            <a:ext cx="242213" cy="13563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p:cNvSpPr/>
          <p:nvPr/>
        </p:nvSpPr>
        <p:spPr>
          <a:xfrm>
            <a:off x="7380312" y="924293"/>
            <a:ext cx="151319" cy="18636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28547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467" y="548680"/>
            <a:ext cx="7466901" cy="561975"/>
          </a:xfrm>
        </p:spPr>
        <p:txBody>
          <a:bodyPr/>
          <a:lstStyle/>
          <a:p>
            <a:r>
              <a:rPr lang="en-US" sz="2000" dirty="0">
                <a:solidFill>
                  <a:srgbClr val="0070C0"/>
                </a:solidFill>
              </a:rPr>
              <a:t>Implementation uncertainty </a:t>
            </a:r>
            <a:r>
              <a:rPr lang="en-US" sz="2000" dirty="0" smtClean="0">
                <a:solidFill>
                  <a:srgbClr val="0070C0"/>
                </a:solidFill>
              </a:rPr>
              <a:t/>
            </a:r>
            <a:br>
              <a:rPr lang="en-US" sz="2000" dirty="0" smtClean="0">
                <a:solidFill>
                  <a:srgbClr val="0070C0"/>
                </a:solidFill>
              </a:rPr>
            </a:br>
            <a:r>
              <a:rPr lang="en-US" sz="2000" b="0" dirty="0" smtClean="0">
                <a:solidFill>
                  <a:srgbClr val="0070C0"/>
                </a:solidFill>
              </a:rPr>
              <a:t>is </a:t>
            </a:r>
            <a:r>
              <a:rPr lang="en-US" sz="2000" b="0" dirty="0">
                <a:solidFill>
                  <a:srgbClr val="0070C0"/>
                </a:solidFill>
              </a:rPr>
              <a:t>related to how to take actions based on the decision we made? </a:t>
            </a:r>
            <a:r>
              <a:rPr lang="en-US" sz="2000" b="0" dirty="0" smtClean="0">
                <a:solidFill>
                  <a:srgbClr val="0070C0"/>
                </a:solidFill>
              </a:rPr>
              <a:t/>
            </a:r>
            <a:br>
              <a:rPr lang="en-US" sz="2000" b="0" dirty="0" smtClean="0">
                <a:solidFill>
                  <a:srgbClr val="0070C0"/>
                </a:solidFill>
              </a:rPr>
            </a:br>
            <a:r>
              <a:rPr lang="en-US" sz="2000" b="0" dirty="0" smtClean="0">
                <a:solidFill>
                  <a:srgbClr val="0070C0"/>
                </a:solidFill>
              </a:rPr>
              <a:t>How </a:t>
            </a:r>
            <a:r>
              <a:rPr lang="en-US" sz="2000" b="0" dirty="0">
                <a:solidFill>
                  <a:srgbClr val="0070C0"/>
                </a:solidFill>
              </a:rPr>
              <a:t>to </a:t>
            </a:r>
            <a:r>
              <a:rPr lang="en-US" sz="2000" dirty="0">
                <a:solidFill>
                  <a:srgbClr val="0070C0"/>
                </a:solidFill>
              </a:rPr>
              <a:t>put it in </a:t>
            </a:r>
            <a:r>
              <a:rPr lang="en-US" sz="2000" dirty="0" smtClean="0">
                <a:solidFill>
                  <a:srgbClr val="0070C0"/>
                </a:solidFill>
              </a:rPr>
              <a:t>practice</a:t>
            </a:r>
            <a:r>
              <a:rPr lang="en-US" sz="2000" b="0" dirty="0" smtClean="0">
                <a:solidFill>
                  <a:srgbClr val="0070C0"/>
                </a:solidFill>
              </a:rPr>
              <a:t>?</a:t>
            </a:r>
            <a:endParaRPr lang="en-GB" sz="2000" b="0" dirty="0">
              <a:solidFill>
                <a:srgbClr val="0070C0"/>
              </a:solidFill>
            </a:endParaRPr>
          </a:p>
        </p:txBody>
      </p:sp>
      <p:sp>
        <p:nvSpPr>
          <p:cNvPr id="3" name="Content Placeholder 2"/>
          <p:cNvSpPr>
            <a:spLocks noGrp="1"/>
          </p:cNvSpPr>
          <p:nvPr>
            <p:ph idx="1"/>
          </p:nvPr>
        </p:nvSpPr>
        <p:spPr>
          <a:xfrm>
            <a:off x="323528" y="1110655"/>
            <a:ext cx="8356600" cy="3672408"/>
          </a:xfrm>
        </p:spPr>
        <p:txBody>
          <a:bodyPr/>
          <a:lstStyle/>
          <a:p>
            <a:pPr>
              <a:spcBef>
                <a:spcPts val="0"/>
              </a:spcBef>
            </a:pPr>
            <a:r>
              <a:rPr lang="en-GB" dirty="0"/>
              <a:t>Which tools of information exchange are reliable</a:t>
            </a:r>
            <a:r>
              <a:rPr lang="en-GB" dirty="0" smtClean="0"/>
              <a:t>? </a:t>
            </a:r>
            <a:endParaRPr lang="en-US" dirty="0"/>
          </a:p>
          <a:p>
            <a:pPr>
              <a:spcBef>
                <a:spcPts val="0"/>
              </a:spcBef>
            </a:pPr>
            <a:r>
              <a:rPr lang="en-GB" dirty="0"/>
              <a:t>How to deal with time pressure</a:t>
            </a:r>
            <a:r>
              <a:rPr lang="en-GB" dirty="0" smtClean="0"/>
              <a:t>?</a:t>
            </a:r>
            <a:endParaRPr lang="en-US" dirty="0"/>
          </a:p>
          <a:p>
            <a:pPr>
              <a:spcBef>
                <a:spcPts val="0"/>
              </a:spcBef>
            </a:pPr>
            <a:r>
              <a:rPr lang="en-GB" dirty="0"/>
              <a:t>Is ICT reliable</a:t>
            </a:r>
            <a:r>
              <a:rPr lang="en-GB" dirty="0" smtClean="0"/>
              <a:t>?</a:t>
            </a:r>
            <a:endParaRPr lang="en-US" dirty="0"/>
          </a:p>
          <a:p>
            <a:pPr>
              <a:spcBef>
                <a:spcPts val="0"/>
              </a:spcBef>
            </a:pPr>
            <a:r>
              <a:rPr lang="en-GB" dirty="0" smtClean="0"/>
              <a:t>How </a:t>
            </a:r>
            <a:r>
              <a:rPr lang="en-GB" dirty="0"/>
              <a:t>to implement protective actions</a:t>
            </a:r>
            <a:r>
              <a:rPr lang="en-GB" dirty="0" smtClean="0"/>
              <a:t>?</a:t>
            </a:r>
            <a:endParaRPr lang="en-US" dirty="0"/>
          </a:p>
          <a:p>
            <a:pPr>
              <a:spcBef>
                <a:spcPts val="0"/>
              </a:spcBef>
            </a:pPr>
            <a:r>
              <a:rPr lang="en-GB" dirty="0"/>
              <a:t>How to coordinate cross-border aspects</a:t>
            </a:r>
            <a:r>
              <a:rPr lang="en-GB" dirty="0" smtClean="0"/>
              <a:t>?</a:t>
            </a:r>
            <a:endParaRPr lang="en-US" dirty="0"/>
          </a:p>
          <a:p>
            <a:pPr>
              <a:spcBef>
                <a:spcPts val="0"/>
              </a:spcBef>
            </a:pPr>
            <a:r>
              <a:rPr lang="en-GB" dirty="0" smtClean="0"/>
              <a:t>Is </a:t>
            </a:r>
            <a:r>
              <a:rPr lang="en-GB" dirty="0"/>
              <a:t>there a gap between legislation (including plans) and reality</a:t>
            </a:r>
            <a:r>
              <a:rPr lang="en-GB" dirty="0" smtClean="0"/>
              <a:t>? </a:t>
            </a:r>
            <a:endParaRPr lang="en-US" dirty="0"/>
          </a:p>
          <a:p>
            <a:pPr>
              <a:spcBef>
                <a:spcPts val="0"/>
              </a:spcBef>
            </a:pPr>
            <a:r>
              <a:rPr lang="en-GB" dirty="0"/>
              <a:t>Are all emergency response actors familiar with their roles, procedures and plans</a:t>
            </a:r>
            <a:r>
              <a:rPr lang="en-GB" dirty="0" smtClean="0"/>
              <a:t>? </a:t>
            </a:r>
            <a:endParaRPr lang="en-US" dirty="0"/>
          </a:p>
          <a:p>
            <a:pPr>
              <a:spcBef>
                <a:spcPts val="0"/>
              </a:spcBef>
            </a:pPr>
            <a:r>
              <a:rPr lang="en-GB" dirty="0"/>
              <a:t>Are the available resources adequate</a:t>
            </a:r>
            <a:r>
              <a:rPr lang="en-GB" dirty="0" smtClean="0"/>
              <a:t>? </a:t>
            </a:r>
            <a:endParaRPr lang="en-US" dirty="0"/>
          </a:p>
          <a:p>
            <a:pPr>
              <a:spcBef>
                <a:spcPts val="0"/>
              </a:spcBef>
            </a:pPr>
            <a:r>
              <a:rPr lang="en-GB" dirty="0" smtClean="0"/>
              <a:t>Are </a:t>
            </a:r>
            <a:r>
              <a:rPr lang="en-GB" dirty="0"/>
              <a:t>all emergency actors informed timely</a:t>
            </a:r>
            <a:r>
              <a:rPr lang="en-GB" dirty="0" smtClean="0"/>
              <a:t>?</a:t>
            </a:r>
            <a:endParaRPr lang="en-US" dirty="0"/>
          </a:p>
          <a:p>
            <a:pPr>
              <a:spcBef>
                <a:spcPts val="0"/>
              </a:spcBef>
            </a:pPr>
            <a:r>
              <a:rPr lang="en-GB" dirty="0"/>
              <a:t>Which factors impact information </a:t>
            </a:r>
            <a:r>
              <a:rPr lang="en-GB" dirty="0" smtClean="0"/>
              <a:t>exchange?</a:t>
            </a:r>
          </a:p>
          <a:p>
            <a:pPr>
              <a:spcBef>
                <a:spcPts val="0"/>
              </a:spcBef>
            </a:pPr>
            <a:r>
              <a:rPr lang="en-GB" dirty="0" smtClean="0"/>
              <a:t>Are </a:t>
            </a:r>
            <a:r>
              <a:rPr lang="en-GB" dirty="0"/>
              <a:t>the emergency actors familiar with and trained to use the equipment?</a:t>
            </a:r>
            <a:endParaRPr lang="en-US" dirty="0"/>
          </a:p>
          <a:p>
            <a:pPr>
              <a:spcBef>
                <a:spcPts val="0"/>
              </a:spcBef>
            </a:pPr>
            <a:r>
              <a:rPr lang="en-GB" dirty="0" smtClean="0"/>
              <a:t>How </a:t>
            </a:r>
            <a:r>
              <a:rPr lang="en-GB" dirty="0"/>
              <a:t>will public communication/information needs be addressed effectively? </a:t>
            </a:r>
            <a:endParaRPr lang="en-GB" dirty="0" smtClean="0"/>
          </a:p>
          <a:p>
            <a:pPr>
              <a:spcBef>
                <a:spcPts val="0"/>
              </a:spcBef>
            </a:pPr>
            <a:r>
              <a:rPr lang="en-GB" dirty="0"/>
              <a:t>How will coordination and collaboration among emergency response actors be achieved?</a:t>
            </a:r>
            <a:endParaRPr lang="en-US" dirty="0"/>
          </a:p>
          <a:p>
            <a:pPr>
              <a:spcBef>
                <a:spcPts val="0"/>
              </a:spcBef>
            </a:pPr>
            <a:endParaRPr lang="en-US" dirty="0"/>
          </a:p>
          <a:p>
            <a:pPr>
              <a:spcBef>
                <a:spcPts val="0"/>
              </a:spcBef>
            </a:pPr>
            <a:endParaRPr lang="en-US" dirty="0"/>
          </a:p>
        </p:txBody>
      </p:sp>
      <p:pic>
        <p:nvPicPr>
          <p:cNvPr id="4" name="Content Placeholder 3"/>
          <p:cNvPicPr>
            <a:picLocks/>
          </p:cNvPicPr>
          <p:nvPr/>
        </p:nvPicPr>
        <p:blipFill>
          <a:blip r:embed="rId2" cstate="print">
            <a:extLst>
              <a:ext uri="{28A0092B-C50C-407E-A947-70E740481C1C}">
                <a14:useLocalDpi xmlns:a14="http://schemas.microsoft.com/office/drawing/2010/main" val="0"/>
              </a:ext>
            </a:extLst>
          </a:blip>
          <a:stretch>
            <a:fillRect/>
          </a:stretch>
        </p:blipFill>
        <p:spPr bwMode="auto">
          <a:xfrm rot="5400000">
            <a:off x="7845787" y="4649948"/>
            <a:ext cx="1181754" cy="1044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Obrázok 27"/>
          <p:cNvPicPr/>
          <p:nvPr/>
        </p:nvPicPr>
        <p:blipFill>
          <a:blip r:embed="rId3" cstate="print">
            <a:extLst>
              <a:ext uri="{28A0092B-C50C-407E-A947-70E740481C1C}">
                <a14:useLocalDpi xmlns:a14="http://schemas.microsoft.com/office/drawing/2010/main" val="0"/>
              </a:ext>
            </a:extLst>
          </a:blip>
          <a:stretch>
            <a:fillRect/>
          </a:stretch>
        </p:blipFill>
        <p:spPr>
          <a:xfrm>
            <a:off x="7452320" y="3212976"/>
            <a:ext cx="1506403" cy="1296144"/>
          </a:xfrm>
          <a:prstGeom prst="rect">
            <a:avLst/>
          </a:prstGeom>
        </p:spPr>
      </p:pic>
      <p:pic>
        <p:nvPicPr>
          <p:cNvPr id="6" name="Picture 5"/>
          <p:cNvPicPr>
            <a:picLocks noChangeAspect="1"/>
          </p:cNvPicPr>
          <p:nvPr/>
        </p:nvPicPr>
        <p:blipFill rotWithShape="1">
          <a:blip r:embed="rId4"/>
          <a:srcRect l="9193" t="15047" r="21325" b="20930"/>
          <a:stretch/>
        </p:blipFill>
        <p:spPr>
          <a:xfrm>
            <a:off x="6295049" y="836712"/>
            <a:ext cx="2597431" cy="1804092"/>
          </a:xfrm>
          <a:prstGeom prst="rect">
            <a:avLst/>
          </a:prstGeom>
        </p:spPr>
      </p:pic>
      <p:sp>
        <p:nvSpPr>
          <p:cNvPr id="7" name="Oval 6"/>
          <p:cNvSpPr/>
          <p:nvPr/>
        </p:nvSpPr>
        <p:spPr>
          <a:xfrm>
            <a:off x="7096970" y="1161131"/>
            <a:ext cx="1148304" cy="439303"/>
          </a:xfrm>
          <a:prstGeom prst="ellipse">
            <a:avLst/>
          </a:prstGeom>
          <a:noFill/>
          <a:ln w="666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6660232" y="1672630"/>
            <a:ext cx="364730" cy="2896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279497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467" y="548680"/>
            <a:ext cx="7610917" cy="561975"/>
          </a:xfrm>
        </p:spPr>
        <p:txBody>
          <a:bodyPr/>
          <a:lstStyle/>
          <a:p>
            <a:r>
              <a:rPr lang="en-US" sz="2000" dirty="0">
                <a:solidFill>
                  <a:srgbClr val="0070C0"/>
                </a:solidFill>
              </a:rPr>
              <a:t>Evaluation/Monitoring</a:t>
            </a:r>
            <a:endParaRPr lang="en-GB" sz="2000" b="0" dirty="0">
              <a:solidFill>
                <a:srgbClr val="0070C0"/>
              </a:solidFill>
            </a:endParaRPr>
          </a:p>
        </p:txBody>
      </p:sp>
      <p:sp>
        <p:nvSpPr>
          <p:cNvPr id="3" name="Content Placeholder 2"/>
          <p:cNvSpPr>
            <a:spLocks noGrp="1"/>
          </p:cNvSpPr>
          <p:nvPr>
            <p:ph idx="1"/>
          </p:nvPr>
        </p:nvSpPr>
        <p:spPr>
          <a:xfrm>
            <a:off x="400834" y="1700808"/>
            <a:ext cx="8356600" cy="360040"/>
          </a:xfrm>
        </p:spPr>
        <p:txBody>
          <a:bodyPr/>
          <a:lstStyle/>
          <a:p>
            <a:pPr>
              <a:buFont typeface="Arial" panose="020B0604020202020204" pitchFamily="34" charset="0"/>
              <a:buChar char="•"/>
            </a:pPr>
            <a:r>
              <a:rPr lang="en-GB" dirty="0"/>
              <a:t>Will people follow the instructions or recommendations given</a:t>
            </a:r>
            <a:r>
              <a:rPr lang="en-GB" dirty="0" smtClean="0"/>
              <a:t>?</a:t>
            </a:r>
          </a:p>
          <a:p>
            <a:pPr>
              <a:buFont typeface="Arial" panose="020B0604020202020204" pitchFamily="34" charset="0"/>
              <a:buChar char="•"/>
            </a:pPr>
            <a:r>
              <a:rPr lang="en-GB" dirty="0"/>
              <a:t>Is the information exchange sufficient?</a:t>
            </a:r>
            <a:endParaRPr lang="en-US" dirty="0"/>
          </a:p>
          <a:p>
            <a:pPr marL="0" indent="0">
              <a:buNone/>
            </a:pPr>
            <a:r>
              <a:rPr lang="en-GB" dirty="0" smtClean="0"/>
              <a:t> </a:t>
            </a:r>
            <a:endParaRPr lang="en-US" dirty="0"/>
          </a:p>
          <a:p>
            <a:pPr marL="0" indent="0">
              <a:buNone/>
            </a:pPr>
            <a:r>
              <a:rPr lang="en-US" dirty="0" smtClean="0"/>
              <a:t>.</a:t>
            </a:r>
            <a:endParaRPr lang="en-US" dirty="0"/>
          </a:p>
        </p:txBody>
      </p:sp>
      <p:pic>
        <p:nvPicPr>
          <p:cNvPr id="4" name="Picture 3" descr="C:\Users\tdswaef\Pictures\IMG_0286.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0834" y="2492896"/>
            <a:ext cx="3739118" cy="2736303"/>
          </a:xfrm>
          <a:prstGeom prst="rect">
            <a:avLst/>
          </a:prstGeom>
          <a:noFill/>
          <a:ln>
            <a:noFill/>
          </a:ln>
        </p:spPr>
      </p:pic>
      <p:pic>
        <p:nvPicPr>
          <p:cNvPr id="5" name="Picture 4" descr="C:\Users\tdswaef\Pictures\IMG_028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2492897"/>
            <a:ext cx="3744416" cy="2736302"/>
          </a:xfrm>
          <a:prstGeom prst="rect">
            <a:avLst/>
          </a:prstGeom>
          <a:noFill/>
          <a:ln>
            <a:noFill/>
          </a:ln>
        </p:spPr>
      </p:pic>
      <p:sp>
        <p:nvSpPr>
          <p:cNvPr id="6" name="TextBox 5"/>
          <p:cNvSpPr txBox="1"/>
          <p:nvPr/>
        </p:nvSpPr>
        <p:spPr>
          <a:xfrm>
            <a:off x="1331640" y="5503144"/>
            <a:ext cx="6203942" cy="646331"/>
          </a:xfrm>
          <a:prstGeom prst="rect">
            <a:avLst/>
          </a:prstGeom>
          <a:noFill/>
        </p:spPr>
        <p:txBody>
          <a:bodyPr wrap="none" rtlCol="0">
            <a:spAutoFit/>
          </a:bodyPr>
          <a:lstStyle/>
          <a:p>
            <a:r>
              <a:rPr lang="en-GB" dirty="0" smtClean="0"/>
              <a:t>e.g. “</a:t>
            </a:r>
            <a:r>
              <a:rPr lang="en-GB" i="1" dirty="0" smtClean="0"/>
              <a:t>Some </a:t>
            </a:r>
            <a:r>
              <a:rPr lang="en-GB" i="1" dirty="0"/>
              <a:t>people did not come to the gathering place </a:t>
            </a:r>
            <a:endParaRPr lang="en-GB" i="1" dirty="0" smtClean="0"/>
          </a:p>
          <a:p>
            <a:r>
              <a:rPr lang="en-GB" i="1" dirty="0" smtClean="0"/>
              <a:t>but </a:t>
            </a:r>
            <a:r>
              <a:rPr lang="en-GB" i="1" dirty="0"/>
              <a:t>remained instead at their desk or still outside, working</a:t>
            </a:r>
            <a:r>
              <a:rPr lang="en-GB" dirty="0" smtClean="0"/>
              <a:t>.”</a:t>
            </a:r>
            <a:endParaRPr lang="en-GB" dirty="0"/>
          </a:p>
        </p:txBody>
      </p:sp>
    </p:spTree>
    <p:extLst>
      <p:ext uri="{BB962C8B-B14F-4D97-AF65-F5344CB8AC3E}">
        <p14:creationId xmlns:p14="http://schemas.microsoft.com/office/powerpoint/2010/main" val="14546825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Impact of this study</a:t>
            </a:r>
            <a:br>
              <a:rPr lang="en-GB" dirty="0" smtClean="0">
                <a:solidFill>
                  <a:srgbClr val="0070C0"/>
                </a:solidFill>
              </a:rPr>
            </a:br>
            <a:r>
              <a:rPr lang="en-GB" dirty="0" smtClean="0">
                <a:solidFill>
                  <a:srgbClr val="0070C0"/>
                </a:solidFill>
              </a:rPr>
              <a:t>from knowledge to implementation</a:t>
            </a:r>
            <a:endParaRPr lang="en-GB" dirty="0">
              <a:solidFill>
                <a:srgbClr val="0070C0"/>
              </a:solidFill>
            </a:endParaRPr>
          </a:p>
        </p:txBody>
      </p:sp>
      <p:pic>
        <p:nvPicPr>
          <p:cNvPr id="5" name="Content Placeholder 3"/>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5940152" y="1039959"/>
            <a:ext cx="2907209" cy="209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stretch>
            <a:fillRect/>
          </a:stretch>
        </p:blipFill>
        <p:spPr>
          <a:xfrm>
            <a:off x="251520" y="1039959"/>
            <a:ext cx="4511163" cy="2537529"/>
          </a:xfrm>
          <a:prstGeom prst="rect">
            <a:avLst/>
          </a:prstGeom>
        </p:spPr>
      </p:pic>
      <p:pic>
        <p:nvPicPr>
          <p:cNvPr id="7" name="Content Placeholder 6"/>
          <p:cNvPicPr>
            <a:picLocks noGrp="1"/>
          </p:cNvPicPr>
          <p:nvPr>
            <p:ph idx="1"/>
          </p:nvPr>
        </p:nvPicPr>
        <p:blipFill rotWithShape="1">
          <a:blip r:embed="rId4"/>
          <a:srcRect l="21164" t="20772" r="53483" b="41603"/>
          <a:stretch/>
        </p:blipFill>
        <p:spPr bwMode="auto">
          <a:xfrm>
            <a:off x="2915816" y="2802055"/>
            <a:ext cx="3498606" cy="2537529"/>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251520" y="5339584"/>
            <a:ext cx="8712968" cy="923330"/>
          </a:xfrm>
          <a:prstGeom prst="rect">
            <a:avLst/>
          </a:prstGeom>
          <a:noFill/>
        </p:spPr>
        <p:txBody>
          <a:bodyPr wrap="square" rtlCol="0">
            <a:spAutoFit/>
          </a:bodyPr>
          <a:lstStyle/>
          <a:p>
            <a:r>
              <a:rPr lang="en-US" dirty="0" smtClean="0"/>
              <a:t>In this study we maintain </a:t>
            </a:r>
            <a:r>
              <a:rPr lang="en-US" dirty="0"/>
              <a:t>the </a:t>
            </a:r>
            <a:r>
              <a:rPr lang="en-US" b="1" dirty="0"/>
              <a:t>integrity of unique cases/findings</a:t>
            </a:r>
            <a:r>
              <a:rPr lang="en-US" dirty="0" smtClean="0"/>
              <a:t>, </a:t>
            </a:r>
          </a:p>
          <a:p>
            <a:r>
              <a:rPr lang="en-US" b="1" dirty="0" smtClean="0"/>
              <a:t>we </a:t>
            </a:r>
            <a:r>
              <a:rPr lang="en-US" b="1" dirty="0" smtClean="0"/>
              <a:t>crystallize </a:t>
            </a:r>
            <a:r>
              <a:rPr lang="en-US" dirty="0"/>
              <a:t>rather than generalize, </a:t>
            </a:r>
            <a:r>
              <a:rPr lang="en-US" dirty="0" smtClean="0"/>
              <a:t>and we </a:t>
            </a:r>
            <a:r>
              <a:rPr lang="en-US" dirty="0" smtClean="0"/>
              <a:t>wish to contribute </a:t>
            </a:r>
            <a:r>
              <a:rPr lang="en-US" dirty="0"/>
              <a:t>to </a:t>
            </a:r>
            <a:r>
              <a:rPr lang="en-US" b="1" dirty="0"/>
              <a:t>theory and </a:t>
            </a:r>
            <a:r>
              <a:rPr lang="en-US" b="1" dirty="0" smtClean="0"/>
              <a:t>dialogue </a:t>
            </a:r>
            <a:r>
              <a:rPr lang="en-US" dirty="0"/>
              <a:t>about nuclear emergency management under </a:t>
            </a:r>
            <a:r>
              <a:rPr lang="en-US" dirty="0" smtClean="0"/>
              <a:t>uncertainties.</a:t>
            </a:r>
            <a:endParaRPr lang="en-GB" dirty="0"/>
          </a:p>
        </p:txBody>
      </p:sp>
    </p:spTree>
    <p:extLst>
      <p:ext uri="{BB962C8B-B14F-4D97-AF65-F5344CB8AC3E}">
        <p14:creationId xmlns:p14="http://schemas.microsoft.com/office/powerpoint/2010/main" val="3036567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Acknowledgements</a:t>
            </a:r>
            <a:endParaRPr lang="en-GB" dirty="0"/>
          </a:p>
        </p:txBody>
      </p:sp>
      <p:sp>
        <p:nvSpPr>
          <p:cNvPr id="3" name="Content Placeholder 2"/>
          <p:cNvSpPr>
            <a:spLocks noGrp="1"/>
          </p:cNvSpPr>
          <p:nvPr>
            <p:ph idx="1"/>
          </p:nvPr>
        </p:nvSpPr>
        <p:spPr/>
        <p:txBody>
          <a:bodyPr/>
          <a:lstStyle/>
          <a:p>
            <a:pPr marL="0" indent="0">
              <a:buNone/>
            </a:pPr>
            <a:r>
              <a:rPr lang="en-GB" dirty="0" smtClean="0"/>
              <a:t>Additional observers:</a:t>
            </a:r>
          </a:p>
          <a:p>
            <a:r>
              <a:rPr lang="en-GB" dirty="0" smtClean="0"/>
              <a:t>Colin Glesner, </a:t>
            </a:r>
            <a:r>
              <a:rPr lang="en-GB" dirty="0"/>
              <a:t>Jantine Schröder SCK•CEN, </a:t>
            </a:r>
            <a:r>
              <a:rPr lang="en-GB" dirty="0" smtClean="0"/>
              <a:t>Belgium</a:t>
            </a:r>
            <a:endParaRPr lang="en-US" dirty="0" smtClean="0"/>
          </a:p>
          <a:p>
            <a:r>
              <a:rPr lang="en-US" dirty="0" smtClean="0"/>
              <a:t>Dimitris Mitrakos, EEAE, Greece</a:t>
            </a:r>
          </a:p>
          <a:p>
            <a:r>
              <a:rPr lang="en-GB" dirty="0"/>
              <a:t>Monica Dobbertin, NRPA, </a:t>
            </a:r>
            <a:r>
              <a:rPr lang="en-GB" dirty="0" smtClean="0"/>
              <a:t>Norway</a:t>
            </a:r>
          </a:p>
          <a:p>
            <a:r>
              <a:rPr lang="en-GB" dirty="0" smtClean="0"/>
              <a:t>Jarmila Bohunova, VUJE, Slovakia</a:t>
            </a:r>
          </a:p>
          <a:p>
            <a:r>
              <a:rPr lang="en-GB" dirty="0"/>
              <a:t>Christian Oltra, </a:t>
            </a:r>
            <a:r>
              <a:rPr lang="en-GB" dirty="0" err="1"/>
              <a:t>Sergi</a:t>
            </a:r>
            <a:r>
              <a:rPr lang="en-GB" dirty="0"/>
              <a:t> </a:t>
            </a:r>
            <a:r>
              <a:rPr lang="en-GB" dirty="0" err="1"/>
              <a:t>López-Asensio</a:t>
            </a:r>
            <a:r>
              <a:rPr lang="en-GB" dirty="0"/>
              <a:t>, Silvia </a:t>
            </a:r>
            <a:r>
              <a:rPr lang="en-GB" dirty="0" smtClean="0"/>
              <a:t>German, CIEMAT, Spain</a:t>
            </a:r>
          </a:p>
          <a:p>
            <a:endParaRPr lang="en-GB" dirty="0" smtClean="0"/>
          </a:p>
          <a:p>
            <a:pPr marL="0" indent="0">
              <a:buNone/>
            </a:pPr>
            <a:r>
              <a:rPr lang="en-US" dirty="0" smtClean="0"/>
              <a:t>This </a:t>
            </a:r>
            <a:r>
              <a:rPr lang="en-US" dirty="0"/>
              <a:t>project (CONFIDENCE) has received funding from the European Union’s Horizon 2020 research and innovation </a:t>
            </a:r>
            <a:r>
              <a:rPr lang="en-US" dirty="0" err="1"/>
              <a:t>programme</a:t>
            </a:r>
            <a:r>
              <a:rPr lang="en-US" dirty="0"/>
              <a:t> under grant agreement No </a:t>
            </a:r>
            <a:r>
              <a:rPr lang="en-US" dirty="0" smtClean="0"/>
              <a:t>662287.</a:t>
            </a:r>
          </a:p>
          <a:p>
            <a:pPr marL="0" indent="0">
              <a:buNone/>
            </a:pPr>
            <a:endParaRPr lang="en-US" dirty="0" smtClean="0"/>
          </a:p>
          <a:p>
            <a:pPr marL="0" indent="0">
              <a:buNone/>
            </a:pPr>
            <a:r>
              <a:rPr lang="en-US" dirty="0" smtClean="0"/>
              <a:t>It is part of </a:t>
            </a:r>
            <a:r>
              <a:rPr lang="en-US" dirty="0" smtClean="0">
                <a:solidFill>
                  <a:schemeClr val="tx2"/>
                </a:solidFill>
              </a:rPr>
              <a:t>WP5: </a:t>
            </a:r>
            <a:r>
              <a:rPr lang="en-US" dirty="0">
                <a:solidFill>
                  <a:schemeClr val="tx2"/>
                </a:solidFill>
              </a:rPr>
              <a:t>Social, ethical and communication aspects of uncertainty management in emergency and post-accident situations</a:t>
            </a:r>
          </a:p>
          <a:p>
            <a:pPr marL="0" indent="0">
              <a:buNone/>
            </a:pPr>
            <a:endParaRPr lang="en-GB" dirty="0"/>
          </a:p>
        </p:txBody>
      </p:sp>
    </p:spTree>
    <p:extLst>
      <p:ext uri="{BB962C8B-B14F-4D97-AF65-F5344CB8AC3E}">
        <p14:creationId xmlns:p14="http://schemas.microsoft.com/office/powerpoint/2010/main" val="36388980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solidFill>
                  <a:srgbClr val="0070C0"/>
                </a:solidFill>
              </a:rPr>
              <a:t>Objectives of this </a:t>
            </a:r>
            <a:r>
              <a:rPr lang="en-GB" sz="2000" dirty="0" smtClean="0">
                <a:solidFill>
                  <a:srgbClr val="0070C0"/>
                </a:solidFill>
              </a:rPr>
              <a:t>research</a:t>
            </a:r>
            <a:endParaRPr lang="en-GB" sz="2000" dirty="0">
              <a:solidFill>
                <a:srgbClr val="0070C0"/>
              </a:solidFill>
            </a:endParaRPr>
          </a:p>
        </p:txBody>
      </p:sp>
      <p:sp>
        <p:nvSpPr>
          <p:cNvPr id="3" name="Content Placeholder 2"/>
          <p:cNvSpPr>
            <a:spLocks noGrp="1"/>
          </p:cNvSpPr>
          <p:nvPr>
            <p:ph idx="1"/>
          </p:nvPr>
        </p:nvSpPr>
        <p:spPr/>
        <p:txBody>
          <a:bodyPr/>
          <a:lstStyle/>
          <a:p>
            <a:r>
              <a:rPr lang="en-GB" dirty="0" smtClean="0"/>
              <a:t>to </a:t>
            </a:r>
            <a:r>
              <a:rPr lang="en-GB" dirty="0"/>
              <a:t>identify </a:t>
            </a:r>
            <a:r>
              <a:rPr lang="en-GB" dirty="0" smtClean="0"/>
              <a:t>uncertainties </a:t>
            </a:r>
            <a:r>
              <a:rPr lang="en-GB" dirty="0"/>
              <a:t>in </a:t>
            </a:r>
            <a:r>
              <a:rPr lang="en-GB" dirty="0" smtClean="0"/>
              <a:t>emergency response</a:t>
            </a:r>
            <a:r>
              <a:rPr lang="en-GB" dirty="0"/>
              <a:t>;</a:t>
            </a:r>
            <a:r>
              <a:rPr lang="en-GB" dirty="0" smtClean="0"/>
              <a:t> </a:t>
            </a:r>
          </a:p>
          <a:p>
            <a:r>
              <a:rPr lang="en-GB" dirty="0" smtClean="0"/>
              <a:t>to </a:t>
            </a:r>
            <a:r>
              <a:rPr lang="en-GB" dirty="0"/>
              <a:t>gain insight in the way uncertainties are addressed and handled during emergency exercises by looking at the information flow and communication between actors, as well as the assumptions and decisions made </a:t>
            </a:r>
            <a:r>
              <a:rPr lang="en-GB" dirty="0" smtClean="0"/>
              <a:t>under </a:t>
            </a:r>
            <a:r>
              <a:rPr lang="en-GB" dirty="0"/>
              <a:t>emergency </a:t>
            </a:r>
            <a:r>
              <a:rPr lang="en-GB" dirty="0" smtClean="0"/>
              <a:t>exercises;</a:t>
            </a:r>
          </a:p>
          <a:p>
            <a:r>
              <a:rPr lang="en-GB" dirty="0"/>
              <a:t>t</a:t>
            </a:r>
            <a:r>
              <a:rPr lang="en-GB" dirty="0" smtClean="0"/>
              <a:t>o make a list of uncertainties</a:t>
            </a:r>
            <a:endParaRPr lang="en-US" dirty="0"/>
          </a:p>
        </p:txBody>
      </p:sp>
      <p:pic>
        <p:nvPicPr>
          <p:cNvPr id="4" name="Picture 3"/>
          <p:cNvPicPr/>
          <p:nvPr/>
        </p:nvPicPr>
        <p:blipFill rotWithShape="1">
          <a:blip r:embed="rId2"/>
          <a:srcRect l="13039" t="8398" r="50112" b="7929"/>
          <a:stretch/>
        </p:blipFill>
        <p:spPr bwMode="auto">
          <a:xfrm>
            <a:off x="1691680" y="3284984"/>
            <a:ext cx="2267811" cy="2906756"/>
          </a:xfrm>
          <a:prstGeom prst="rect">
            <a:avLst/>
          </a:prstGeom>
          <a:ln w="44450">
            <a:solidFill>
              <a:srgbClr val="50AAE6"/>
            </a:solidFill>
          </a:ln>
          <a:extLst>
            <a:ext uri="{53640926-AAD7-44D8-BBD7-CCE9431645EC}">
              <a14:shadowObscured xmlns:a14="http://schemas.microsoft.com/office/drawing/2010/main"/>
            </a:ext>
          </a:extLst>
        </p:spPr>
      </p:pic>
      <p:sp>
        <p:nvSpPr>
          <p:cNvPr id="5" name="TextBox 4"/>
          <p:cNvSpPr txBox="1"/>
          <p:nvPr/>
        </p:nvSpPr>
        <p:spPr>
          <a:xfrm>
            <a:off x="4427984" y="4149080"/>
            <a:ext cx="3549113" cy="923330"/>
          </a:xfrm>
          <a:prstGeom prst="rect">
            <a:avLst/>
          </a:prstGeom>
          <a:noFill/>
        </p:spPr>
        <p:txBody>
          <a:bodyPr wrap="none" rtlCol="0">
            <a:spAutoFit/>
          </a:bodyPr>
          <a:lstStyle/>
          <a:p>
            <a:r>
              <a:rPr lang="en-GB" dirty="0" smtClean="0"/>
              <a:t>Submitted: </a:t>
            </a:r>
          </a:p>
          <a:p>
            <a:r>
              <a:rPr lang="en-GB" dirty="0" smtClean="0"/>
              <a:t>28</a:t>
            </a:r>
            <a:r>
              <a:rPr lang="en-GB" baseline="30000" dirty="0" smtClean="0"/>
              <a:t>th</a:t>
            </a:r>
            <a:r>
              <a:rPr lang="en-GB" dirty="0" smtClean="0"/>
              <a:t> of February, 2019</a:t>
            </a:r>
          </a:p>
          <a:p>
            <a:r>
              <a:rPr lang="en-GB" dirty="0" smtClean="0">
                <a:solidFill>
                  <a:srgbClr val="50AAE6"/>
                </a:solidFill>
              </a:rPr>
              <a:t>On-line: CONCERT www, D 9.28</a:t>
            </a:r>
            <a:endParaRPr lang="en-GB" dirty="0">
              <a:solidFill>
                <a:srgbClr val="50AAE6"/>
              </a:solidFill>
            </a:endParaRPr>
          </a:p>
        </p:txBody>
      </p:sp>
    </p:spTree>
    <p:extLst>
      <p:ext uri="{BB962C8B-B14F-4D97-AF65-F5344CB8AC3E}">
        <p14:creationId xmlns:p14="http://schemas.microsoft.com/office/powerpoint/2010/main" val="1522056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17711"/>
            <a:ext cx="6911975" cy="561975"/>
          </a:xfrm>
        </p:spPr>
        <p:txBody>
          <a:bodyPr/>
          <a:lstStyle/>
          <a:p>
            <a:r>
              <a:rPr lang="en-US" sz="2000" dirty="0">
                <a:solidFill>
                  <a:srgbClr val="0070C0"/>
                </a:solidFill>
              </a:rPr>
              <a:t>Methodology: </a:t>
            </a:r>
            <a:r>
              <a:rPr lang="en-US" sz="2000" dirty="0" smtClean="0">
                <a:solidFill>
                  <a:srgbClr val="0070C0"/>
                </a:solidFill>
              </a:rPr>
              <a:t>Collection of data</a:t>
            </a:r>
            <a:br>
              <a:rPr lang="en-US" sz="2000" dirty="0" smtClean="0">
                <a:solidFill>
                  <a:srgbClr val="0070C0"/>
                </a:solidFill>
              </a:rPr>
            </a:br>
            <a:r>
              <a:rPr lang="en-US" sz="2000" dirty="0" smtClean="0">
                <a:solidFill>
                  <a:srgbClr val="0070C0"/>
                </a:solidFill>
              </a:rPr>
              <a:t>Observation </a:t>
            </a:r>
            <a:r>
              <a:rPr lang="en-US" sz="2000" dirty="0">
                <a:solidFill>
                  <a:srgbClr val="0070C0"/>
                </a:solidFill>
              </a:rPr>
              <a:t>of emergency exercises</a:t>
            </a:r>
          </a:p>
        </p:txBody>
      </p:sp>
      <p:pic>
        <p:nvPicPr>
          <p:cNvPr id="4" name="Obrázok 27"/>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4716017" y="1417092"/>
            <a:ext cx="4153346" cy="3992906"/>
          </a:xfrm>
          <a:prstGeom prst="rect">
            <a:avLst/>
          </a:prstGeom>
        </p:spPr>
      </p:pic>
      <p:sp>
        <p:nvSpPr>
          <p:cNvPr id="5" name="Rectangle 4"/>
          <p:cNvSpPr/>
          <p:nvPr/>
        </p:nvSpPr>
        <p:spPr>
          <a:xfrm>
            <a:off x="4467497" y="5403028"/>
            <a:ext cx="4401866" cy="923330"/>
          </a:xfrm>
          <a:prstGeom prst="rect">
            <a:avLst/>
          </a:prstGeom>
        </p:spPr>
        <p:txBody>
          <a:bodyPr wrap="square">
            <a:spAutoFit/>
          </a:bodyPr>
          <a:lstStyle/>
          <a:p>
            <a:r>
              <a:rPr lang="en-US" i="1" dirty="0" smtClean="0">
                <a:solidFill>
                  <a:schemeClr val="tx1">
                    <a:lumMod val="65000"/>
                    <a:lumOff val="35000"/>
                  </a:schemeClr>
                </a:solidFill>
                <a:latin typeface="Segoe UI" panose="020B0502040204020203" pitchFamily="34" charset="0"/>
                <a:cs typeface="Segoe UI" panose="020B0502040204020203" pitchFamily="34" charset="0"/>
              </a:rPr>
              <a:t>Preparation </a:t>
            </a:r>
            <a:r>
              <a:rPr lang="en-US" i="1" dirty="0">
                <a:solidFill>
                  <a:schemeClr val="tx1">
                    <a:lumMod val="65000"/>
                    <a:lumOff val="35000"/>
                  </a:schemeClr>
                </a:solidFill>
                <a:latin typeface="Segoe UI" panose="020B0502040204020203" pitchFamily="34" charset="0"/>
                <a:cs typeface="Segoe UI" panose="020B0502040204020203" pitchFamily="34" charset="0"/>
              </a:rPr>
              <a:t>for decontamination of high school </a:t>
            </a:r>
            <a:r>
              <a:rPr lang="en-US" i="1" dirty="0" smtClean="0">
                <a:solidFill>
                  <a:schemeClr val="tx1">
                    <a:lumMod val="65000"/>
                    <a:lumOff val="35000"/>
                  </a:schemeClr>
                </a:solidFill>
                <a:latin typeface="Segoe UI" panose="020B0502040204020203" pitchFamily="34" charset="0"/>
                <a:cs typeface="Segoe UI" panose="020B0502040204020203" pitchFamily="34" charset="0"/>
              </a:rPr>
              <a:t>students in one of the 6 participating countries.</a:t>
            </a:r>
            <a:endParaRPr lang="en-US" i="1" dirty="0">
              <a:solidFill>
                <a:schemeClr val="tx1">
                  <a:lumMod val="65000"/>
                  <a:lumOff val="35000"/>
                </a:schemeClr>
              </a:solidFill>
              <a:latin typeface="Segoe UI" panose="020B0502040204020203" pitchFamily="34" charset="0"/>
              <a:cs typeface="Segoe UI" panose="020B0502040204020203" pitchFamily="34" charset="0"/>
            </a:endParaRPr>
          </a:p>
        </p:txBody>
      </p:sp>
      <p:sp>
        <p:nvSpPr>
          <p:cNvPr id="3" name="Rectangle 2"/>
          <p:cNvSpPr/>
          <p:nvPr/>
        </p:nvSpPr>
        <p:spPr>
          <a:xfrm>
            <a:off x="82732" y="1274498"/>
            <a:ext cx="4777300" cy="4278094"/>
          </a:xfrm>
          <a:prstGeom prst="rect">
            <a:avLst/>
          </a:prstGeom>
        </p:spPr>
        <p:txBody>
          <a:bodyPr wrap="square">
            <a:spAutoFit/>
          </a:bodyPr>
          <a:lstStyle/>
          <a:p>
            <a:pPr marL="285750" indent="-285750">
              <a:buFont typeface="Arial" panose="020B0604020202020204" pitchFamily="34" charset="0"/>
              <a:buChar char="•"/>
            </a:pPr>
            <a:r>
              <a:rPr lang="en-US" sz="2000" b="1" dirty="0">
                <a:latin typeface="Segoe UI" panose="020B0502040204020203" pitchFamily="34" charset="0"/>
                <a:cs typeface="Segoe UI" panose="020B0502040204020203" pitchFamily="34" charset="0"/>
              </a:rPr>
              <a:t>Non-participatory observation </a:t>
            </a:r>
            <a:r>
              <a:rPr lang="en-GB" sz="2000" dirty="0">
                <a:latin typeface="Segoe UI" panose="020B0502040204020203" pitchFamily="34" charset="0"/>
                <a:cs typeface="Segoe UI" panose="020B0502040204020203" pitchFamily="34" charset="0"/>
              </a:rPr>
              <a:t>as </a:t>
            </a:r>
            <a:r>
              <a:rPr lang="en-GB" sz="2000" dirty="0" smtClean="0">
                <a:latin typeface="Segoe UI" panose="020B0502040204020203" pitchFamily="34" charset="0"/>
                <a:cs typeface="Segoe UI" panose="020B0502040204020203" pitchFamily="34" charset="0"/>
              </a:rPr>
              <a:t>a technique </a:t>
            </a:r>
            <a:r>
              <a:rPr lang="en-GB" sz="2000" dirty="0">
                <a:latin typeface="Segoe UI" panose="020B0502040204020203" pitchFamily="34" charset="0"/>
                <a:cs typeface="Segoe UI" panose="020B0502040204020203" pitchFamily="34" charset="0"/>
              </a:rPr>
              <a:t>for the systematic study </a:t>
            </a:r>
            <a:br>
              <a:rPr lang="en-GB" sz="2000" dirty="0">
                <a:latin typeface="Segoe UI" panose="020B0502040204020203" pitchFamily="34" charset="0"/>
                <a:cs typeface="Segoe UI" panose="020B0502040204020203" pitchFamily="34" charset="0"/>
              </a:rPr>
            </a:br>
            <a:r>
              <a:rPr lang="en-GB" sz="2000" dirty="0">
                <a:latin typeface="Segoe UI" panose="020B0502040204020203" pitchFamily="34" charset="0"/>
                <a:cs typeface="Segoe UI" panose="020B0502040204020203" pitchFamily="34" charset="0"/>
              </a:rPr>
              <a:t>of human behaviour </a:t>
            </a:r>
            <a:endParaRPr lang="en-GB" sz="2000" dirty="0" smtClean="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GB" dirty="0" smtClean="0">
                <a:latin typeface="Segoe UI" panose="020B0502040204020203" pitchFamily="34" charset="0"/>
                <a:cs typeface="Segoe UI" panose="020B0502040204020203" pitchFamily="34" charset="0"/>
              </a:rPr>
              <a:t>(</a:t>
            </a:r>
            <a:r>
              <a:rPr lang="en-GB" dirty="0" err="1">
                <a:latin typeface="Segoe UI" panose="020B0502040204020203" pitchFamily="34" charset="0"/>
                <a:cs typeface="Segoe UI" panose="020B0502040204020203" pitchFamily="34" charset="0"/>
              </a:rPr>
              <a:t>Barner</a:t>
            </a:r>
            <a:r>
              <a:rPr lang="en-GB" dirty="0">
                <a:latin typeface="Segoe UI" panose="020B0502040204020203" pitchFamily="34" charset="0"/>
                <a:cs typeface="Segoe UI" panose="020B0502040204020203" pitchFamily="34" charset="0"/>
              </a:rPr>
              <a:t>-Barry, 1986; Liu and </a:t>
            </a:r>
            <a:r>
              <a:rPr lang="en-GB" dirty="0" err="1">
                <a:latin typeface="Segoe UI" panose="020B0502040204020203" pitchFamily="34" charset="0"/>
                <a:cs typeface="Segoe UI" panose="020B0502040204020203" pitchFamily="34" charset="0"/>
              </a:rPr>
              <a:t>Maitlis</a:t>
            </a:r>
            <a:r>
              <a:rPr lang="en-GB" dirty="0">
                <a:latin typeface="Segoe UI" panose="020B0502040204020203" pitchFamily="34" charset="0"/>
                <a:cs typeface="Segoe UI" panose="020B0502040204020203" pitchFamily="34" charset="0"/>
              </a:rPr>
              <a:t>, 2010</a:t>
            </a:r>
            <a:r>
              <a:rPr lang="en-GB" dirty="0" smtClean="0">
                <a:latin typeface="Segoe UI" panose="020B0502040204020203" pitchFamily="34" charset="0"/>
                <a:cs typeface="Segoe UI" panose="020B0502040204020203" pitchFamily="34" charset="0"/>
              </a:rPr>
              <a:t>)</a:t>
            </a:r>
          </a:p>
          <a:p>
            <a:endParaRPr lang="en-US" sz="20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000" b="1" dirty="0">
                <a:latin typeface="Segoe UI" panose="020B0502040204020203" pitchFamily="34" charset="0"/>
                <a:cs typeface="Segoe UI" panose="020B0502040204020203" pitchFamily="34" charset="0"/>
              </a:rPr>
              <a:t>6 </a:t>
            </a:r>
            <a:r>
              <a:rPr lang="en-US" sz="2000" b="1" dirty="0" smtClean="0">
                <a:latin typeface="Segoe UI" panose="020B0502040204020203" pitchFamily="34" charset="0"/>
                <a:cs typeface="Segoe UI" panose="020B0502040204020203" pitchFamily="34" charset="0"/>
              </a:rPr>
              <a:t>Countries </a:t>
            </a:r>
            <a:r>
              <a:rPr lang="en-US" sz="2000" dirty="0" smtClean="0">
                <a:latin typeface="Segoe UI" panose="020B0502040204020203" pitchFamily="34" charset="0"/>
                <a:cs typeface="Segoe UI" panose="020B0502040204020203" pitchFamily="34" charset="0"/>
              </a:rPr>
              <a:t>(GR, SI, SL, BE, NO, ES)</a:t>
            </a:r>
          </a:p>
          <a:p>
            <a:endParaRPr lang="en-US" sz="20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000" b="1" dirty="0">
                <a:latin typeface="Segoe UI" panose="020B0502040204020203" pitchFamily="34" charset="0"/>
                <a:cs typeface="Segoe UI" panose="020B0502040204020203" pitchFamily="34" charset="0"/>
              </a:rPr>
              <a:t>11 national + 1 international nuclear or radiological </a:t>
            </a:r>
            <a:r>
              <a:rPr lang="en-US" sz="2000" b="1" dirty="0" smtClean="0">
                <a:latin typeface="Segoe UI" panose="020B0502040204020203" pitchFamily="34" charset="0"/>
                <a:cs typeface="Segoe UI" panose="020B0502040204020203" pitchFamily="34" charset="0"/>
              </a:rPr>
              <a:t>drills</a:t>
            </a:r>
          </a:p>
          <a:p>
            <a:endParaRPr lang="en-US" sz="20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sz="2000" b="1" dirty="0">
                <a:latin typeface="Segoe UI" panose="020B0502040204020203" pitchFamily="34" charset="0"/>
                <a:cs typeface="Segoe UI" panose="020B0502040204020203" pitchFamily="34" charset="0"/>
              </a:rPr>
              <a:t>29 observation points</a:t>
            </a:r>
          </a:p>
          <a:p>
            <a:pPr marL="0" indent="0">
              <a:lnSpc>
                <a:spcPct val="150000"/>
              </a:lnSpc>
              <a:buNone/>
            </a:pPr>
            <a:endParaRPr lang="en-US" sz="1800" dirty="0">
              <a:latin typeface="Segoe UI" panose="020B0502040204020203" pitchFamily="34" charset="0"/>
              <a:cs typeface="Segoe UI" panose="020B0502040204020203" pitchFamily="34" charset="0"/>
            </a:endParaRPr>
          </a:p>
          <a:p>
            <a:pPr marL="0" indent="0">
              <a:lnSpc>
                <a:spcPct val="150000"/>
              </a:lnSpc>
              <a:buNone/>
            </a:pPr>
            <a:endParaRPr lang="en-US" sz="1800" dirty="0">
              <a:latin typeface="Segoe UI" panose="020B0502040204020203" pitchFamily="34" charset="0"/>
              <a:cs typeface="Segoe UI" panose="020B0502040204020203" pitchFamily="34" charset="0"/>
            </a:endParaRPr>
          </a:p>
        </p:txBody>
      </p:sp>
      <p:sp>
        <p:nvSpPr>
          <p:cNvPr id="6" name="Oval 5"/>
          <p:cNvSpPr/>
          <p:nvPr/>
        </p:nvSpPr>
        <p:spPr>
          <a:xfrm>
            <a:off x="6637719" y="2852936"/>
            <a:ext cx="151319" cy="18636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p:cNvSpPr/>
          <p:nvPr/>
        </p:nvSpPr>
        <p:spPr>
          <a:xfrm>
            <a:off x="7308304" y="2877077"/>
            <a:ext cx="158145" cy="13808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6118453" y="2708920"/>
            <a:ext cx="253747" cy="30623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2738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6" name="Content Placeholder 5"/>
          <p:cNvPicPr>
            <a:picLocks noGrp="1" noChangeAspect="1"/>
          </p:cNvPicPr>
          <p:nvPr>
            <p:ph idx="1"/>
          </p:nvPr>
        </p:nvPicPr>
        <p:blipFill>
          <a:blip r:embed="rId2"/>
          <a:stretch>
            <a:fillRect/>
          </a:stretch>
        </p:blipFill>
        <p:spPr>
          <a:xfrm>
            <a:off x="279581" y="467745"/>
            <a:ext cx="3096000" cy="1859233"/>
          </a:xfrm>
          <a:prstGeom prst="rect">
            <a:avLst/>
          </a:prstGeom>
          <a:solidFill>
            <a:schemeClr val="tx1">
              <a:lumMod val="50000"/>
              <a:lumOff val="50000"/>
            </a:schemeClr>
          </a:solidFill>
        </p:spPr>
      </p:pic>
      <p:pic>
        <p:nvPicPr>
          <p:cNvPr id="7" name="Picture 6"/>
          <p:cNvPicPr/>
          <p:nvPr/>
        </p:nvPicPr>
        <p:blipFill>
          <a:blip r:embed="rId3" cstate="print">
            <a:extLst>
              <a:ext uri="{28A0092B-C50C-407E-A947-70E740481C1C}">
                <a14:useLocalDpi xmlns:a14="http://schemas.microsoft.com/office/drawing/2010/main" val="0"/>
              </a:ext>
            </a:extLst>
          </a:blip>
          <a:stretch>
            <a:fillRect/>
          </a:stretch>
        </p:blipFill>
        <p:spPr>
          <a:xfrm>
            <a:off x="307677" y="2408632"/>
            <a:ext cx="2824161" cy="2028480"/>
          </a:xfrm>
          <a:prstGeom prst="rect">
            <a:avLst/>
          </a:prstGeom>
        </p:spPr>
      </p:pic>
      <p:sp>
        <p:nvSpPr>
          <p:cNvPr id="8" name="Oval 7"/>
          <p:cNvSpPr/>
          <p:nvPr/>
        </p:nvSpPr>
        <p:spPr>
          <a:xfrm>
            <a:off x="728357" y="2910644"/>
            <a:ext cx="648072" cy="1562472"/>
          </a:xfrm>
          <a:prstGeom prst="ellipse">
            <a:avLst/>
          </a:prstGeom>
          <a:noFill/>
          <a:ln w="666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p:nvPr/>
        </p:nvPicPr>
        <p:blipFill>
          <a:blip r:embed="rId4" cstate="print">
            <a:extLst>
              <a:ext uri="{28A0092B-C50C-407E-A947-70E740481C1C}">
                <a14:useLocalDpi xmlns:a14="http://schemas.microsoft.com/office/drawing/2010/main" val="0"/>
              </a:ext>
            </a:extLst>
          </a:blip>
          <a:stretch>
            <a:fillRect/>
          </a:stretch>
        </p:blipFill>
        <p:spPr>
          <a:xfrm flipH="1">
            <a:off x="269556" y="4518766"/>
            <a:ext cx="2824161" cy="1800200"/>
          </a:xfrm>
          <a:prstGeom prst="rect">
            <a:avLst/>
          </a:prstGeom>
        </p:spPr>
      </p:pic>
      <p:sp>
        <p:nvSpPr>
          <p:cNvPr id="10" name="Oval 9"/>
          <p:cNvSpPr/>
          <p:nvPr/>
        </p:nvSpPr>
        <p:spPr>
          <a:xfrm>
            <a:off x="614921" y="4437112"/>
            <a:ext cx="648072" cy="1562472"/>
          </a:xfrm>
          <a:prstGeom prst="ellipse">
            <a:avLst/>
          </a:prstGeom>
          <a:noFill/>
          <a:ln w="666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3414" y="2540472"/>
            <a:ext cx="2619375" cy="1743075"/>
          </a:xfrm>
          <a:prstGeom prst="rect">
            <a:avLst/>
          </a:prstGeom>
        </p:spPr>
      </p:pic>
      <p:sp>
        <p:nvSpPr>
          <p:cNvPr id="12" name="TextBox 11"/>
          <p:cNvSpPr txBox="1"/>
          <p:nvPr/>
        </p:nvSpPr>
        <p:spPr>
          <a:xfrm>
            <a:off x="3383318" y="2016586"/>
            <a:ext cx="1313180" cy="369332"/>
          </a:xfrm>
          <a:prstGeom prst="rect">
            <a:avLst/>
          </a:prstGeom>
          <a:noFill/>
        </p:spPr>
        <p:txBody>
          <a:bodyPr wrap="none" rtlCol="0">
            <a:spAutoFit/>
          </a:bodyPr>
          <a:lstStyle/>
          <a:p>
            <a:r>
              <a:rPr lang="en-GB" dirty="0" smtClean="0">
                <a:solidFill>
                  <a:srgbClr val="50AAE6"/>
                </a:solidFill>
              </a:rPr>
              <a:t>Field notes</a:t>
            </a:r>
            <a:endParaRPr lang="en-GB" dirty="0">
              <a:solidFill>
                <a:srgbClr val="50AAE6"/>
              </a:solidFill>
            </a:endParaRPr>
          </a:p>
        </p:txBody>
      </p:sp>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8508626">
            <a:off x="2631912" y="2823593"/>
            <a:ext cx="3412378" cy="1023713"/>
          </a:xfrm>
          <a:prstGeom prst="rect">
            <a:avLst/>
          </a:prstGeom>
        </p:spPr>
      </p:pic>
      <p:pic>
        <p:nvPicPr>
          <p:cNvPr id="16" name="Picture 15"/>
          <p:cNvPicPr/>
          <p:nvPr/>
        </p:nvPicPr>
        <p:blipFill rotWithShape="1">
          <a:blip r:embed="rId7"/>
          <a:srcRect l="30424" t="19205" r="15211" b="9857"/>
          <a:stretch/>
        </p:blipFill>
        <p:spPr bwMode="auto">
          <a:xfrm>
            <a:off x="5510301" y="2237578"/>
            <a:ext cx="3584397" cy="2773713"/>
          </a:xfrm>
          <a:prstGeom prst="rect">
            <a:avLst/>
          </a:prstGeom>
          <a:ln>
            <a:noFill/>
          </a:ln>
          <a:extLst>
            <a:ext uri="{53640926-AAD7-44D8-BBD7-CCE9431645EC}">
              <a14:shadowObscured xmlns:a14="http://schemas.microsoft.com/office/drawing/2010/main"/>
            </a:ext>
          </a:extLst>
        </p:spPr>
      </p:pic>
      <p:sp>
        <p:nvSpPr>
          <p:cNvPr id="17" name="TextBox 16"/>
          <p:cNvSpPr txBox="1"/>
          <p:nvPr/>
        </p:nvSpPr>
        <p:spPr>
          <a:xfrm>
            <a:off x="716116" y="198173"/>
            <a:ext cx="2007281" cy="400110"/>
          </a:xfrm>
          <a:prstGeom prst="rect">
            <a:avLst/>
          </a:prstGeom>
          <a:noFill/>
        </p:spPr>
        <p:txBody>
          <a:bodyPr wrap="none" rtlCol="0">
            <a:spAutoFit/>
          </a:bodyPr>
          <a:lstStyle/>
          <a:p>
            <a:r>
              <a:rPr lang="en-GB" sz="2000" b="1" dirty="0">
                <a:solidFill>
                  <a:srgbClr val="0070C0"/>
                </a:solidFill>
                <a:latin typeface="+mj-lt"/>
                <a:ea typeface="+mj-ea"/>
                <a:cs typeface="+mj-cs"/>
              </a:rPr>
              <a:t>Data collection</a:t>
            </a:r>
          </a:p>
        </p:txBody>
      </p:sp>
      <p:sp>
        <p:nvSpPr>
          <p:cNvPr id="18" name="TextBox 17"/>
          <p:cNvSpPr txBox="1"/>
          <p:nvPr/>
        </p:nvSpPr>
        <p:spPr>
          <a:xfrm>
            <a:off x="3501626" y="1051548"/>
            <a:ext cx="2393604" cy="400110"/>
          </a:xfrm>
          <a:prstGeom prst="rect">
            <a:avLst/>
          </a:prstGeom>
          <a:noFill/>
        </p:spPr>
        <p:txBody>
          <a:bodyPr wrap="none" rtlCol="0">
            <a:spAutoFit/>
          </a:bodyPr>
          <a:lstStyle/>
          <a:p>
            <a:r>
              <a:rPr lang="en-GB" sz="2000" b="1" dirty="0">
                <a:solidFill>
                  <a:srgbClr val="0070C0"/>
                </a:solidFill>
                <a:latin typeface="+mj-lt"/>
                <a:ea typeface="+mj-ea"/>
                <a:cs typeface="+mj-cs"/>
              </a:rPr>
              <a:t>Data management</a:t>
            </a:r>
          </a:p>
        </p:txBody>
      </p:sp>
      <p:sp>
        <p:nvSpPr>
          <p:cNvPr id="19" name="TextBox 18"/>
          <p:cNvSpPr txBox="1"/>
          <p:nvPr/>
        </p:nvSpPr>
        <p:spPr>
          <a:xfrm>
            <a:off x="6195043" y="1042825"/>
            <a:ext cx="1822935" cy="400110"/>
          </a:xfrm>
          <a:prstGeom prst="rect">
            <a:avLst/>
          </a:prstGeom>
          <a:noFill/>
        </p:spPr>
        <p:txBody>
          <a:bodyPr wrap="none" rtlCol="0">
            <a:spAutoFit/>
          </a:bodyPr>
          <a:lstStyle/>
          <a:p>
            <a:r>
              <a:rPr lang="en-GB" sz="2000" b="1" dirty="0">
                <a:solidFill>
                  <a:srgbClr val="0070C0"/>
                </a:solidFill>
                <a:latin typeface="+mj-lt"/>
                <a:ea typeface="+mj-ea"/>
                <a:cs typeface="+mj-cs"/>
              </a:rPr>
              <a:t>Data analysis</a:t>
            </a:r>
          </a:p>
        </p:txBody>
      </p:sp>
      <p:pic>
        <p:nvPicPr>
          <p:cNvPr id="21" name="Picture 20"/>
          <p:cNvPicPr>
            <a:picLocks noChangeAspect="1"/>
          </p:cNvPicPr>
          <p:nvPr/>
        </p:nvPicPr>
        <p:blipFill>
          <a:blip r:embed="rId8"/>
          <a:stretch>
            <a:fillRect/>
          </a:stretch>
        </p:blipFill>
        <p:spPr>
          <a:xfrm>
            <a:off x="3792758" y="4723704"/>
            <a:ext cx="1632926" cy="1372991"/>
          </a:xfrm>
          <a:prstGeom prst="rect">
            <a:avLst/>
          </a:prstGeom>
        </p:spPr>
      </p:pic>
      <p:sp>
        <p:nvSpPr>
          <p:cNvPr id="22" name="TextBox 21"/>
          <p:cNvSpPr txBox="1"/>
          <p:nvPr/>
        </p:nvSpPr>
        <p:spPr>
          <a:xfrm>
            <a:off x="3753858" y="5999584"/>
            <a:ext cx="1710725" cy="400110"/>
          </a:xfrm>
          <a:prstGeom prst="rect">
            <a:avLst/>
          </a:prstGeom>
          <a:noFill/>
        </p:spPr>
        <p:txBody>
          <a:bodyPr wrap="none" rtlCol="0">
            <a:spAutoFit/>
          </a:bodyPr>
          <a:lstStyle/>
          <a:p>
            <a:r>
              <a:rPr lang="en-GB" sz="2000" b="1" dirty="0" smtClean="0">
                <a:solidFill>
                  <a:srgbClr val="C00000"/>
                </a:solidFill>
                <a:latin typeface="+mj-lt"/>
                <a:ea typeface="+mj-ea"/>
                <a:cs typeface="+mj-cs"/>
              </a:rPr>
              <a:t>Anonymized</a:t>
            </a:r>
            <a:endParaRPr lang="en-GB" sz="2000" b="1" dirty="0">
              <a:solidFill>
                <a:srgbClr val="C00000"/>
              </a:solidFill>
              <a:latin typeface="+mj-lt"/>
              <a:ea typeface="+mj-ea"/>
              <a:cs typeface="+mj-cs"/>
            </a:endParaRPr>
          </a:p>
        </p:txBody>
      </p:sp>
      <p:sp>
        <p:nvSpPr>
          <p:cNvPr id="26" name="Oval 25"/>
          <p:cNvSpPr/>
          <p:nvPr/>
        </p:nvSpPr>
        <p:spPr>
          <a:xfrm>
            <a:off x="534786" y="639874"/>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p:cNvSpPr/>
          <p:nvPr/>
        </p:nvSpPr>
        <p:spPr>
          <a:xfrm>
            <a:off x="1262993" y="1057283"/>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p:cNvSpPr/>
          <p:nvPr/>
        </p:nvSpPr>
        <p:spPr>
          <a:xfrm>
            <a:off x="1825567" y="1030566"/>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p:cNvSpPr/>
          <p:nvPr/>
        </p:nvSpPr>
        <p:spPr>
          <a:xfrm>
            <a:off x="2246405" y="1051548"/>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p:cNvSpPr/>
          <p:nvPr/>
        </p:nvSpPr>
        <p:spPr>
          <a:xfrm>
            <a:off x="1719756" y="3126569"/>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p:cNvSpPr/>
          <p:nvPr/>
        </p:nvSpPr>
        <p:spPr>
          <a:xfrm>
            <a:off x="2164612" y="3038280"/>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p:cNvSpPr/>
          <p:nvPr/>
        </p:nvSpPr>
        <p:spPr>
          <a:xfrm>
            <a:off x="2107694" y="4529384"/>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p:cNvSpPr/>
          <p:nvPr/>
        </p:nvSpPr>
        <p:spPr>
          <a:xfrm>
            <a:off x="2833581" y="4511685"/>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13321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6911975" cy="561975"/>
          </a:xfrm>
        </p:spPr>
        <p:txBody>
          <a:bodyPr/>
          <a:lstStyle/>
          <a:p>
            <a:r>
              <a:rPr lang="en-GB" sz="2000" dirty="0" smtClean="0">
                <a:solidFill>
                  <a:srgbClr val="0070C0"/>
                </a:solidFill>
              </a:rPr>
              <a:t>An example: </a:t>
            </a:r>
            <a:br>
              <a:rPr lang="en-GB" sz="2000" dirty="0" smtClean="0">
                <a:solidFill>
                  <a:srgbClr val="0070C0"/>
                </a:solidFill>
              </a:rPr>
            </a:br>
            <a:r>
              <a:rPr lang="en-GB" sz="2000" dirty="0" smtClean="0">
                <a:solidFill>
                  <a:srgbClr val="0070C0"/>
                </a:solidFill>
              </a:rPr>
              <a:t>Uncertainty: How </a:t>
            </a:r>
            <a:r>
              <a:rPr lang="en-GB" sz="2000" dirty="0">
                <a:solidFill>
                  <a:srgbClr val="0070C0"/>
                </a:solidFill>
              </a:rPr>
              <a:t>to coordinate cross-border aspects? </a:t>
            </a:r>
            <a:br>
              <a:rPr lang="en-GB" sz="2000" dirty="0">
                <a:solidFill>
                  <a:srgbClr val="0070C0"/>
                </a:solidFill>
              </a:rPr>
            </a:br>
            <a:endParaRPr lang="en-GB" sz="2000" dirty="0">
              <a:solidFill>
                <a:srgbClr val="0070C0"/>
              </a:solidFill>
            </a:endParaRPr>
          </a:p>
        </p:txBody>
      </p:sp>
      <p:sp>
        <p:nvSpPr>
          <p:cNvPr id="3" name="Content Placeholder 2"/>
          <p:cNvSpPr>
            <a:spLocks noGrp="1"/>
          </p:cNvSpPr>
          <p:nvPr>
            <p:ph idx="1"/>
          </p:nvPr>
        </p:nvSpPr>
        <p:spPr>
          <a:xfrm>
            <a:off x="107504" y="1124744"/>
            <a:ext cx="6452377" cy="5472608"/>
          </a:xfrm>
        </p:spPr>
        <p:txBody>
          <a:bodyPr/>
          <a:lstStyle/>
          <a:p>
            <a:pPr>
              <a:buFont typeface="Arial" panose="020B0604020202020204" pitchFamily="34" charset="0"/>
              <a:buChar char="•"/>
            </a:pPr>
            <a:r>
              <a:rPr lang="en-GB" sz="1800" i="1" dirty="0" smtClean="0"/>
              <a:t>“</a:t>
            </a:r>
            <a:r>
              <a:rPr lang="en-US" sz="1800" i="1" dirty="0"/>
              <a:t>Protective measures are not harmonized. - One country has different values for children (10mSv) than for adults (50 </a:t>
            </a:r>
            <a:r>
              <a:rPr lang="en-US" sz="1800" i="1" dirty="0" err="1"/>
              <a:t>mSv</a:t>
            </a:r>
            <a:r>
              <a:rPr lang="en-US" sz="1800" i="1" dirty="0"/>
              <a:t>), the other not, they have only 50mSv</a:t>
            </a:r>
            <a:r>
              <a:rPr lang="en-US" sz="1800" i="1" dirty="0" smtClean="0"/>
              <a:t>”;</a:t>
            </a:r>
          </a:p>
          <a:p>
            <a:pPr>
              <a:buFont typeface="Arial" panose="020B0604020202020204" pitchFamily="34" charset="0"/>
              <a:buChar char="•"/>
            </a:pPr>
            <a:r>
              <a:rPr lang="en-US" sz="1800" i="1" dirty="0" smtClean="0"/>
              <a:t>“</a:t>
            </a:r>
            <a:r>
              <a:rPr lang="en-US" sz="1800" i="1" dirty="0"/>
              <a:t>How to implement 360 radius if it includes neighboring country with other intervention levels?”; </a:t>
            </a:r>
            <a:endParaRPr lang="en-US" sz="1800" i="1" dirty="0" smtClean="0"/>
          </a:p>
          <a:p>
            <a:pPr>
              <a:buFont typeface="Arial" panose="020B0604020202020204" pitchFamily="34" charset="0"/>
              <a:buChar char="•"/>
            </a:pPr>
            <a:r>
              <a:rPr lang="en-US" sz="1800" i="1" dirty="0"/>
              <a:t>“I would suggest to have emergency plan for the border </a:t>
            </a:r>
            <a:endParaRPr lang="en-US" sz="1800" i="1" dirty="0" smtClean="0"/>
          </a:p>
          <a:p>
            <a:pPr marL="0" indent="0">
              <a:buNone/>
            </a:pPr>
            <a:r>
              <a:rPr lang="en-US" sz="1800" i="1" dirty="0"/>
              <a:t> </a:t>
            </a:r>
            <a:r>
              <a:rPr lang="en-US" sz="1800" i="1" dirty="0" smtClean="0"/>
              <a:t>     and </a:t>
            </a:r>
            <a:r>
              <a:rPr lang="en-US" sz="1800" i="1" dirty="0"/>
              <a:t>not national emergency plan</a:t>
            </a:r>
            <a:r>
              <a:rPr lang="en-US" sz="1800" i="1" dirty="0" smtClean="0"/>
              <a:t>”;</a:t>
            </a:r>
          </a:p>
          <a:p>
            <a:pPr>
              <a:buFont typeface="Arial" panose="020B0604020202020204" pitchFamily="34" charset="0"/>
              <a:buChar char="•"/>
            </a:pPr>
            <a:r>
              <a:rPr lang="en-US" sz="1800" i="1" dirty="0"/>
              <a:t>“There is a foreign ship in the country proximity. </a:t>
            </a:r>
            <a:r>
              <a:rPr lang="en-US" sz="1800" i="1" dirty="0" smtClean="0"/>
              <a:t>Who does what?”; </a:t>
            </a:r>
            <a:endParaRPr lang="en-US" sz="1800" i="1" dirty="0"/>
          </a:p>
          <a:p>
            <a:pPr>
              <a:buFont typeface="Arial" panose="020B0604020202020204" pitchFamily="34" charset="0"/>
              <a:buChar char="•"/>
            </a:pPr>
            <a:r>
              <a:rPr lang="en-US" sz="1800" i="1" dirty="0" smtClean="0"/>
              <a:t>“</a:t>
            </a:r>
            <a:r>
              <a:rPr lang="en-US" sz="1800" i="1" dirty="0"/>
              <a:t>But the decision for this is probably too complicated to be taken around this table – decisions belong to nation – ministry and prime minister”;</a:t>
            </a:r>
            <a:endParaRPr lang="en-US" sz="1800" i="1" dirty="0" smtClean="0"/>
          </a:p>
          <a:p>
            <a:pPr>
              <a:buFont typeface="Arial" panose="020B0604020202020204" pitchFamily="34" charset="0"/>
              <a:buChar char="•"/>
            </a:pPr>
            <a:r>
              <a:rPr lang="en-US" sz="1800" i="1" dirty="0" smtClean="0"/>
              <a:t>“</a:t>
            </a:r>
            <a:r>
              <a:rPr lang="en-US" sz="1800" i="1" dirty="0"/>
              <a:t>Will </a:t>
            </a:r>
            <a:r>
              <a:rPr lang="en-US" sz="1800" i="1" dirty="0" smtClean="0"/>
              <a:t>neighboring </a:t>
            </a:r>
            <a:r>
              <a:rPr lang="en-US" sz="1800" i="1" dirty="0"/>
              <a:t>c</a:t>
            </a:r>
            <a:r>
              <a:rPr lang="en-US" sz="1800" i="1" dirty="0" smtClean="0"/>
              <a:t>ountry </a:t>
            </a:r>
            <a:r>
              <a:rPr lang="en-US" sz="1800" i="1" dirty="0"/>
              <a:t>be informed before starting sirens in Emergency Planning Zone?”; </a:t>
            </a:r>
            <a:r>
              <a:rPr lang="en-US" sz="1800" i="1" dirty="0" smtClean="0"/>
              <a:t>“</a:t>
            </a:r>
          </a:p>
          <a:p>
            <a:pPr>
              <a:buFont typeface="Arial" panose="020B0604020202020204" pitchFamily="34" charset="0"/>
              <a:buChar char="•"/>
            </a:pPr>
            <a:r>
              <a:rPr lang="en-US" sz="1800" i="1" dirty="0" smtClean="0"/>
              <a:t>“Understanding </a:t>
            </a:r>
            <a:r>
              <a:rPr lang="en-US" sz="1800" i="1" dirty="0"/>
              <a:t>of what coordination means is an issue”; </a:t>
            </a:r>
            <a:endParaRPr lang="en-US" sz="1800" i="1" dirty="0" smtClean="0"/>
          </a:p>
        </p:txBody>
      </p:sp>
      <p:pic>
        <p:nvPicPr>
          <p:cNvPr id="4" name="Picture 3"/>
          <p:cNvPicPr/>
          <p:nvPr/>
        </p:nvPicPr>
        <p:blipFill rotWithShape="1">
          <a:blip r:embed="rId2"/>
          <a:srcRect l="15001" t="27778" r="40000" b="21112"/>
          <a:stretch/>
        </p:blipFill>
        <p:spPr>
          <a:xfrm>
            <a:off x="6335688" y="1916832"/>
            <a:ext cx="2808312" cy="1944216"/>
          </a:xfrm>
          <a:prstGeom prst="rect">
            <a:avLst/>
          </a:prstGeom>
        </p:spPr>
      </p:pic>
    </p:spTree>
    <p:extLst>
      <p:ext uri="{BB962C8B-B14F-4D97-AF65-F5344CB8AC3E}">
        <p14:creationId xmlns:p14="http://schemas.microsoft.com/office/powerpoint/2010/main" val="5159340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002" y="260649"/>
            <a:ext cx="6439744" cy="792088"/>
          </a:xfrm>
          <a:solidFill>
            <a:schemeClr val="bg1"/>
          </a:solidFill>
        </p:spPr>
        <p:txBody>
          <a:bodyPr/>
          <a:lstStyle/>
          <a:p>
            <a:r>
              <a:rPr lang="en-GB" sz="2000" dirty="0" smtClean="0">
                <a:solidFill>
                  <a:srgbClr val="0070C0"/>
                </a:solidFill>
              </a:rPr>
              <a:t>An example: </a:t>
            </a:r>
            <a:br>
              <a:rPr lang="en-GB" sz="2000" dirty="0" smtClean="0">
                <a:solidFill>
                  <a:srgbClr val="0070C0"/>
                </a:solidFill>
              </a:rPr>
            </a:br>
            <a:r>
              <a:rPr lang="en-GB" sz="2000" dirty="0" smtClean="0">
                <a:solidFill>
                  <a:srgbClr val="0070C0"/>
                </a:solidFill>
              </a:rPr>
              <a:t>Uncertainty: </a:t>
            </a:r>
            <a:r>
              <a:rPr lang="en-US" sz="2000" dirty="0">
                <a:solidFill>
                  <a:srgbClr val="0070C0"/>
                </a:solidFill>
              </a:rPr>
              <a:t>Will people follow the instructions </a:t>
            </a:r>
            <a:r>
              <a:rPr lang="en-US" sz="2000" dirty="0" smtClean="0">
                <a:solidFill>
                  <a:srgbClr val="0070C0"/>
                </a:solidFill>
              </a:rPr>
              <a:t>or recommendations </a:t>
            </a:r>
            <a:r>
              <a:rPr lang="en-US" sz="2000" dirty="0">
                <a:solidFill>
                  <a:srgbClr val="0070C0"/>
                </a:solidFill>
              </a:rPr>
              <a:t>given? </a:t>
            </a:r>
            <a:endParaRPr lang="en-GB" sz="2000" dirty="0">
              <a:solidFill>
                <a:srgbClr val="0070C0"/>
              </a:solidFill>
            </a:endParaRPr>
          </a:p>
        </p:txBody>
      </p:sp>
      <p:sp>
        <p:nvSpPr>
          <p:cNvPr id="3" name="Content Placeholder 2"/>
          <p:cNvSpPr>
            <a:spLocks noGrp="1"/>
          </p:cNvSpPr>
          <p:nvPr>
            <p:ph idx="1"/>
          </p:nvPr>
        </p:nvSpPr>
        <p:spPr>
          <a:xfrm>
            <a:off x="107504" y="1700808"/>
            <a:ext cx="8816038" cy="4608512"/>
          </a:xfrm>
        </p:spPr>
        <p:txBody>
          <a:bodyPr/>
          <a:lstStyle/>
          <a:p>
            <a:pPr>
              <a:buFont typeface="Arial" panose="020B0604020202020204" pitchFamily="34" charset="0"/>
              <a:buChar char="•"/>
            </a:pPr>
            <a:r>
              <a:rPr lang="en-GB" sz="1800" i="1" dirty="0"/>
              <a:t>“Will we face </a:t>
            </a:r>
            <a:r>
              <a:rPr lang="en-GB" sz="1800" i="1" dirty="0" smtClean="0"/>
              <a:t>self-evacuation</a:t>
            </a:r>
            <a:r>
              <a:rPr lang="en-GB" sz="1800" i="1" dirty="0"/>
              <a:t>, and voluntary evacuation?”; </a:t>
            </a:r>
            <a:endParaRPr lang="en-GB" sz="1800" i="1" dirty="0" smtClean="0"/>
          </a:p>
          <a:p>
            <a:pPr>
              <a:buFont typeface="Arial" panose="020B0604020202020204" pitchFamily="34" charset="0"/>
              <a:buChar char="•"/>
            </a:pPr>
            <a:r>
              <a:rPr lang="en-GB" sz="1800" i="1" dirty="0" smtClean="0"/>
              <a:t> “</a:t>
            </a:r>
            <a:r>
              <a:rPr lang="en-GB" sz="1800" i="1" dirty="0"/>
              <a:t>Some people did not come to the assembly room but remained instead at their desk or </a:t>
            </a:r>
            <a:r>
              <a:rPr lang="en-GB" sz="1800" i="1" dirty="0" smtClean="0"/>
              <a:t>outside of a building, working.”;</a:t>
            </a:r>
          </a:p>
          <a:p>
            <a:pPr>
              <a:buFont typeface="Arial" panose="020B0604020202020204" pitchFamily="34" charset="0"/>
              <a:buChar char="•"/>
            </a:pPr>
            <a:r>
              <a:rPr lang="en-GB" sz="1800" i="1" dirty="0"/>
              <a:t> “If it is real accident I will surely call home.”</a:t>
            </a:r>
          </a:p>
          <a:p>
            <a:pPr>
              <a:buFont typeface="Arial" panose="020B0604020202020204" pitchFamily="34" charset="0"/>
              <a:buChar char="•"/>
            </a:pPr>
            <a:r>
              <a:rPr lang="en-GB" sz="1800" i="1" dirty="0" smtClean="0"/>
              <a:t>“</a:t>
            </a:r>
            <a:r>
              <a:rPr lang="en-GB" sz="1800" i="1" dirty="0"/>
              <a:t>How to force people to understand how we do this and to follow our instructions?”; </a:t>
            </a:r>
            <a:endParaRPr lang="en-GB" sz="1800" i="1" dirty="0" smtClean="0"/>
          </a:p>
          <a:p>
            <a:pPr>
              <a:buFont typeface="Arial" panose="020B0604020202020204" pitchFamily="34" charset="0"/>
              <a:buChar char="•"/>
            </a:pPr>
            <a:r>
              <a:rPr lang="en-GB" sz="1800" i="1" dirty="0" smtClean="0"/>
              <a:t>“Take </a:t>
            </a:r>
            <a:r>
              <a:rPr lang="en-GB" sz="1800" i="1" dirty="0"/>
              <a:t>a coat, possibly evacuation will take place. - An answer: I will take it later”; </a:t>
            </a:r>
            <a:endParaRPr lang="en-GB" sz="1800" i="1" dirty="0" smtClean="0"/>
          </a:p>
          <a:p>
            <a:pPr>
              <a:buFont typeface="Arial" panose="020B0604020202020204" pitchFamily="34" charset="0"/>
              <a:buChar char="•"/>
            </a:pPr>
            <a:r>
              <a:rPr lang="en-GB" sz="1800" i="1" dirty="0" smtClean="0"/>
              <a:t>“</a:t>
            </a:r>
            <a:r>
              <a:rPr lang="en-GB" sz="1800" i="1" dirty="0"/>
              <a:t>Please, attention. 4 people did not sign the list. Please, come on here and sign”; </a:t>
            </a:r>
            <a:endParaRPr lang="en-GB" sz="1800" i="1" dirty="0" smtClean="0"/>
          </a:p>
          <a:p>
            <a:pPr>
              <a:buFont typeface="Arial" panose="020B0604020202020204" pitchFamily="34" charset="0"/>
              <a:buChar char="•"/>
            </a:pPr>
            <a:r>
              <a:rPr lang="en-GB" sz="1800" i="1" dirty="0" smtClean="0"/>
              <a:t>“</a:t>
            </a:r>
            <a:r>
              <a:rPr lang="en-GB" sz="1800" i="1" dirty="0"/>
              <a:t>Some employees did not use protective measures passing to shelters/assembly points</a:t>
            </a:r>
            <a:r>
              <a:rPr lang="en-GB" sz="1800" i="1" dirty="0" smtClean="0"/>
              <a:t>”;</a:t>
            </a:r>
          </a:p>
          <a:p>
            <a:pPr>
              <a:buFont typeface="Arial" panose="020B0604020202020204" pitchFamily="34" charset="0"/>
              <a:buChar char="•"/>
            </a:pPr>
            <a:r>
              <a:rPr lang="en-GB" sz="1800" i="1" dirty="0" smtClean="0"/>
              <a:t> “</a:t>
            </a:r>
            <a:r>
              <a:rPr lang="en-GB" sz="1800" i="1" dirty="0"/>
              <a:t>Children coming out first are staying in a group. Do not hear the instructions; do not pay attention and </a:t>
            </a:r>
            <a:r>
              <a:rPr lang="en-GB" sz="1800" i="1" dirty="0" smtClean="0"/>
              <a:t>don’t listen.“</a:t>
            </a:r>
          </a:p>
          <a:p>
            <a:pPr>
              <a:buFont typeface="Arial" panose="020B0604020202020204" pitchFamily="34" charset="0"/>
              <a:buChar char="•"/>
            </a:pPr>
            <a:r>
              <a:rPr lang="en-GB" sz="1800" i="1" dirty="0"/>
              <a:t>“The use of mobile phones and consuming food is not permitted.” This was ignored. A lot of people were still using their mobile phones</a:t>
            </a:r>
            <a:r>
              <a:rPr lang="en-GB" sz="1800" i="1" dirty="0" smtClean="0"/>
              <a:t>.”;</a:t>
            </a:r>
          </a:p>
          <a:p>
            <a:pPr>
              <a:buFont typeface="Arial" panose="020B0604020202020204" pitchFamily="34" charset="0"/>
              <a:buChar char="•"/>
            </a:pPr>
            <a:r>
              <a:rPr lang="en-GB" sz="1800" i="1" dirty="0"/>
              <a:t>"Woman shouting: Call ambulance, I do not want you, no fireman, call  ambulance, I </a:t>
            </a:r>
            <a:r>
              <a:rPr lang="en-GB" sz="1800" i="1" dirty="0" smtClean="0"/>
              <a:t>am in </a:t>
            </a:r>
            <a:r>
              <a:rPr lang="en-GB" sz="1800" i="1" dirty="0" smtClean="0"/>
              <a:t>a pain</a:t>
            </a:r>
            <a:r>
              <a:rPr lang="en-GB" sz="1800" i="1" dirty="0"/>
              <a:t>”; </a:t>
            </a:r>
          </a:p>
          <a:p>
            <a:pPr>
              <a:buFont typeface="Arial" panose="020B0604020202020204" pitchFamily="34" charset="0"/>
              <a:buChar char="•"/>
            </a:pPr>
            <a:endParaRPr lang="en-US" sz="1800" dirty="0"/>
          </a:p>
        </p:txBody>
      </p:sp>
      <p:pic>
        <p:nvPicPr>
          <p:cNvPr id="5" name="Picture 4" descr="C:\Users\tdswaef\Pictures\IMG_0283.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0912" y="116632"/>
            <a:ext cx="2582630" cy="1872208"/>
          </a:xfrm>
          <a:prstGeom prst="rect">
            <a:avLst/>
          </a:prstGeom>
          <a:noFill/>
          <a:ln>
            <a:noFill/>
          </a:ln>
        </p:spPr>
      </p:pic>
      <p:pic>
        <p:nvPicPr>
          <p:cNvPr id="7" name="Picture 6"/>
          <p:cNvPicPr>
            <a:picLocks noChangeAspect="1"/>
          </p:cNvPicPr>
          <p:nvPr/>
        </p:nvPicPr>
        <p:blipFill>
          <a:blip r:embed="rId3"/>
          <a:stretch>
            <a:fillRect/>
          </a:stretch>
        </p:blipFill>
        <p:spPr>
          <a:xfrm>
            <a:off x="4355976" y="768985"/>
            <a:ext cx="855538" cy="855538"/>
          </a:xfrm>
          <a:prstGeom prst="rect">
            <a:avLst/>
          </a:prstGeom>
        </p:spPr>
      </p:pic>
      <p:sp>
        <p:nvSpPr>
          <p:cNvPr id="8" name="Right Arrow 7"/>
          <p:cNvSpPr/>
          <p:nvPr/>
        </p:nvSpPr>
        <p:spPr>
          <a:xfrm>
            <a:off x="5362504" y="886706"/>
            <a:ext cx="978408" cy="484632"/>
          </a:xfrm>
          <a:prstGeom prst="rightArrow">
            <a:avLst/>
          </a:prstGeom>
          <a:solidFill>
            <a:srgbClr val="50AAE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799611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525" y="333375"/>
            <a:ext cx="7781875" cy="561975"/>
          </a:xfrm>
        </p:spPr>
        <p:txBody>
          <a:bodyPr/>
          <a:lstStyle/>
          <a:p>
            <a:r>
              <a:rPr lang="en-GB" sz="2000" dirty="0">
                <a:solidFill>
                  <a:srgbClr val="0070C0"/>
                </a:solidFill>
              </a:rPr>
              <a:t>Classification of </a:t>
            </a:r>
            <a:r>
              <a:rPr lang="en-GB" sz="2000" dirty="0" smtClean="0">
                <a:solidFill>
                  <a:srgbClr val="0070C0"/>
                </a:solidFill>
              </a:rPr>
              <a:t>uncertainties </a:t>
            </a:r>
            <a:br>
              <a:rPr lang="en-GB" sz="2000" dirty="0" smtClean="0">
                <a:solidFill>
                  <a:srgbClr val="0070C0"/>
                </a:solidFill>
              </a:rPr>
            </a:br>
            <a:r>
              <a:rPr lang="en-GB" sz="2000" dirty="0" smtClean="0">
                <a:solidFill>
                  <a:srgbClr val="0070C0"/>
                </a:solidFill>
              </a:rPr>
              <a:t>based on a decision-making process </a:t>
            </a:r>
            <a:br>
              <a:rPr lang="en-GB" sz="2000" dirty="0" smtClean="0">
                <a:solidFill>
                  <a:srgbClr val="0070C0"/>
                </a:solidFill>
              </a:rPr>
            </a:br>
            <a:r>
              <a:rPr lang="en-GB" sz="900" b="0" dirty="0" smtClean="0">
                <a:solidFill>
                  <a:srgbClr val="000000"/>
                </a:solidFill>
                <a:ea typeface="+mn-ea"/>
                <a:cs typeface="+mn-cs"/>
              </a:rPr>
              <a:t>(</a:t>
            </a:r>
            <a:r>
              <a:rPr lang="en-GB" sz="900" b="0" dirty="0">
                <a:solidFill>
                  <a:srgbClr val="000000"/>
                </a:solidFill>
                <a:ea typeface="+mn-ea"/>
                <a:cs typeface="+mn-cs"/>
              </a:rPr>
              <a:t>Source: Personal communication for the CONFIDENCE project with prof. dr. </a:t>
            </a:r>
            <a:r>
              <a:rPr lang="en-GB" sz="900" b="0" dirty="0" err="1">
                <a:solidFill>
                  <a:srgbClr val="000000"/>
                </a:solidFill>
                <a:ea typeface="+mn-ea"/>
                <a:cs typeface="+mn-cs"/>
              </a:rPr>
              <a:t>Ortwin</a:t>
            </a:r>
            <a:r>
              <a:rPr lang="en-GB" sz="900" b="0" dirty="0">
                <a:solidFill>
                  <a:srgbClr val="000000"/>
                </a:solidFill>
                <a:ea typeface="+mn-ea"/>
                <a:cs typeface="+mn-cs"/>
              </a:rPr>
              <a:t> </a:t>
            </a:r>
            <a:r>
              <a:rPr lang="en-GB" sz="900" b="0" dirty="0" err="1">
                <a:solidFill>
                  <a:srgbClr val="000000"/>
                </a:solidFill>
                <a:ea typeface="+mn-ea"/>
                <a:cs typeface="+mn-cs"/>
              </a:rPr>
              <a:t>Renn</a:t>
            </a:r>
            <a:r>
              <a:rPr lang="en-GB" sz="900" b="0" dirty="0">
                <a:solidFill>
                  <a:srgbClr val="000000"/>
                </a:solidFill>
                <a:ea typeface="+mn-ea"/>
                <a:cs typeface="+mn-cs"/>
              </a:rPr>
              <a:t> at </a:t>
            </a:r>
            <a:r>
              <a:rPr lang="en-GB" sz="900" b="0" dirty="0" smtClean="0">
                <a:solidFill>
                  <a:srgbClr val="000000"/>
                </a:solidFill>
                <a:ea typeface="+mn-ea"/>
                <a:cs typeface="+mn-cs"/>
              </a:rPr>
              <a:t>the SRA </a:t>
            </a:r>
            <a:r>
              <a:rPr lang="en-GB" sz="900" b="0" dirty="0">
                <a:solidFill>
                  <a:srgbClr val="000000"/>
                </a:solidFill>
                <a:ea typeface="+mn-ea"/>
                <a:cs typeface="+mn-cs"/>
              </a:rPr>
              <a:t>Benelux conference, 27</a:t>
            </a:r>
            <a:r>
              <a:rPr lang="en-GB" sz="900" b="0" baseline="30000" dirty="0">
                <a:solidFill>
                  <a:srgbClr val="000000"/>
                </a:solidFill>
                <a:ea typeface="+mn-ea"/>
                <a:cs typeface="+mn-cs"/>
              </a:rPr>
              <a:t>th</a:t>
            </a:r>
            <a:r>
              <a:rPr lang="en-GB" sz="900" b="0" dirty="0">
                <a:solidFill>
                  <a:srgbClr val="000000"/>
                </a:solidFill>
                <a:ea typeface="+mn-ea"/>
                <a:cs typeface="+mn-cs"/>
              </a:rPr>
              <a:t> of March, 2019)</a:t>
            </a:r>
            <a:endParaRPr lang="en-GB" sz="2000" dirty="0">
              <a:solidFill>
                <a:srgbClr val="0070C0"/>
              </a:solidFill>
            </a:endParaRPr>
          </a:p>
        </p:txBody>
      </p:sp>
      <p:sp>
        <p:nvSpPr>
          <p:cNvPr id="3" name="Content Placeholder 2"/>
          <p:cNvSpPr>
            <a:spLocks noGrp="1"/>
          </p:cNvSpPr>
          <p:nvPr>
            <p:ph idx="1"/>
          </p:nvPr>
        </p:nvSpPr>
        <p:spPr>
          <a:xfrm>
            <a:off x="251520" y="3140968"/>
            <a:ext cx="8140576" cy="3168352"/>
          </a:xfrm>
        </p:spPr>
        <p:txBody>
          <a:bodyPr/>
          <a:lstStyle/>
          <a:p>
            <a:pPr marL="0" indent="0">
              <a:buNone/>
            </a:pPr>
            <a:endParaRPr lang="en-GB" dirty="0" smtClean="0"/>
          </a:p>
          <a:p>
            <a:pPr lvl="1">
              <a:spcBef>
                <a:spcPts val="0"/>
              </a:spcBef>
              <a:spcAft>
                <a:spcPts val="1200"/>
              </a:spcAft>
            </a:pPr>
            <a:r>
              <a:rPr lang="en-GB" b="1" dirty="0" smtClean="0">
                <a:solidFill>
                  <a:srgbClr val="0070C0"/>
                </a:solidFill>
              </a:rPr>
              <a:t>Knowledge uncertainty </a:t>
            </a:r>
            <a:r>
              <a:rPr lang="en-GB" dirty="0" smtClean="0"/>
              <a:t>is related to lack (or availability) of knowledge or information; </a:t>
            </a:r>
          </a:p>
          <a:p>
            <a:pPr lvl="1">
              <a:spcBef>
                <a:spcPts val="0"/>
              </a:spcBef>
              <a:spcAft>
                <a:spcPts val="1200"/>
              </a:spcAft>
            </a:pPr>
            <a:r>
              <a:rPr lang="en-GB" b="1" dirty="0" smtClean="0">
                <a:solidFill>
                  <a:srgbClr val="0070C0"/>
                </a:solidFill>
              </a:rPr>
              <a:t>Judgement</a:t>
            </a:r>
            <a:r>
              <a:rPr lang="en-GB" dirty="0" smtClean="0"/>
              <a:t> uncertainty is </a:t>
            </a:r>
            <a:r>
              <a:rPr lang="en-GB" dirty="0"/>
              <a:t>related </a:t>
            </a:r>
            <a:r>
              <a:rPr lang="en-GB" dirty="0" smtClean="0"/>
              <a:t>to balancing options; </a:t>
            </a:r>
          </a:p>
          <a:p>
            <a:pPr lvl="1">
              <a:spcBef>
                <a:spcPts val="0"/>
              </a:spcBef>
              <a:spcAft>
                <a:spcPts val="1200"/>
              </a:spcAft>
            </a:pPr>
            <a:r>
              <a:rPr lang="en-GB" b="1" dirty="0" smtClean="0">
                <a:solidFill>
                  <a:srgbClr val="0070C0"/>
                </a:solidFill>
              </a:rPr>
              <a:t>Decision</a:t>
            </a:r>
            <a:r>
              <a:rPr lang="en-GB" b="1" dirty="0" smtClean="0"/>
              <a:t> </a:t>
            </a:r>
            <a:r>
              <a:rPr lang="en-GB" dirty="0" smtClean="0"/>
              <a:t>uncertainty is related to </a:t>
            </a:r>
            <a:r>
              <a:rPr lang="en-GB" dirty="0"/>
              <a:t>p</a:t>
            </a:r>
            <a:r>
              <a:rPr lang="en-GB" dirty="0" smtClean="0"/>
              <a:t>rioritizing </a:t>
            </a:r>
            <a:r>
              <a:rPr lang="en-GB" dirty="0"/>
              <a:t>which option to </a:t>
            </a:r>
            <a:r>
              <a:rPr lang="en-GB" dirty="0" smtClean="0"/>
              <a:t>choose;</a:t>
            </a:r>
          </a:p>
          <a:p>
            <a:pPr lvl="1">
              <a:spcBef>
                <a:spcPts val="0"/>
              </a:spcBef>
              <a:spcAft>
                <a:spcPts val="1200"/>
              </a:spcAft>
            </a:pPr>
            <a:r>
              <a:rPr lang="en-GB" b="1" dirty="0" smtClean="0">
                <a:solidFill>
                  <a:srgbClr val="0070C0"/>
                </a:solidFill>
              </a:rPr>
              <a:t>Implementation</a:t>
            </a:r>
            <a:r>
              <a:rPr lang="en-GB" dirty="0" smtClean="0"/>
              <a:t> uncertainty is related to how to take actions based on the decision we made? How to put it in practice		</a:t>
            </a:r>
          </a:p>
          <a:p>
            <a:pPr lvl="1">
              <a:spcBef>
                <a:spcPts val="0"/>
              </a:spcBef>
              <a:spcAft>
                <a:spcPts val="1200"/>
              </a:spcAft>
            </a:pPr>
            <a:r>
              <a:rPr lang="en-GB" b="1" dirty="0" smtClean="0">
                <a:solidFill>
                  <a:srgbClr val="0070C0"/>
                </a:solidFill>
              </a:rPr>
              <a:t>Evaluation/Monitoring</a:t>
            </a:r>
            <a:r>
              <a:rPr lang="en-GB" b="1" dirty="0" smtClean="0"/>
              <a:t> </a:t>
            </a:r>
            <a:r>
              <a:rPr lang="en-GB" dirty="0" smtClean="0"/>
              <a:t>uncertainty is related to observation (What did I do and with what </a:t>
            </a:r>
            <a:r>
              <a:rPr lang="en-GB" dirty="0"/>
              <a:t>effect</a:t>
            </a:r>
            <a:r>
              <a:rPr lang="en-GB" dirty="0" smtClean="0"/>
              <a:t>)</a:t>
            </a:r>
            <a:endParaRPr lang="en-GB" sz="900" dirty="0"/>
          </a:p>
          <a:p>
            <a:pPr marL="0" indent="0">
              <a:buNone/>
            </a:pPr>
            <a:endParaRPr lang="en-GB" dirty="0"/>
          </a:p>
          <a:p>
            <a:pPr marL="0" indent="0">
              <a:buNone/>
            </a:pPr>
            <a:endParaRPr lang="en-GB" dirty="0" smtClean="0"/>
          </a:p>
        </p:txBody>
      </p:sp>
      <p:sp>
        <p:nvSpPr>
          <p:cNvPr id="4" name="TextBox 3"/>
          <p:cNvSpPr txBox="1"/>
          <p:nvPr/>
        </p:nvSpPr>
        <p:spPr>
          <a:xfrm>
            <a:off x="404304" y="1749413"/>
            <a:ext cx="8250977" cy="461665"/>
          </a:xfrm>
          <a:prstGeom prst="rect">
            <a:avLst/>
          </a:prstGeom>
          <a:noFill/>
          <a:ln w="31750">
            <a:solidFill>
              <a:srgbClr val="0070C0"/>
            </a:solidFill>
          </a:ln>
        </p:spPr>
        <p:txBody>
          <a:bodyPr wrap="none" rtlCol="0">
            <a:spAutoFit/>
          </a:bodyPr>
          <a:lstStyle/>
          <a:p>
            <a:r>
              <a:rPr lang="en-GB" sz="2400" dirty="0" smtClean="0">
                <a:solidFill>
                  <a:srgbClr val="0070C0"/>
                </a:solidFill>
              </a:rPr>
              <a:t>Knowing  - Judging – Deciding – Implementing - Evaluating</a:t>
            </a:r>
            <a:endParaRPr lang="en-GB" sz="2400" dirty="0">
              <a:solidFill>
                <a:srgbClr val="0070C0"/>
              </a:solidFill>
            </a:endParaRPr>
          </a:p>
        </p:txBody>
      </p:sp>
      <p:sp>
        <p:nvSpPr>
          <p:cNvPr id="6" name="Down Arrow 5"/>
          <p:cNvSpPr/>
          <p:nvPr/>
        </p:nvSpPr>
        <p:spPr>
          <a:xfrm>
            <a:off x="4211960" y="937741"/>
            <a:ext cx="484632" cy="720080"/>
          </a:xfrm>
          <a:prstGeom prst="downArrow">
            <a:avLst/>
          </a:prstGeom>
          <a:solidFill>
            <a:srgbClr val="50AAE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136223" y="2945614"/>
            <a:ext cx="2636106" cy="461665"/>
          </a:xfrm>
          <a:prstGeom prst="rect">
            <a:avLst/>
          </a:prstGeom>
          <a:noFill/>
          <a:ln w="31750">
            <a:solidFill>
              <a:srgbClr val="0070C0"/>
            </a:solidFill>
          </a:ln>
        </p:spPr>
        <p:txBody>
          <a:bodyPr wrap="none" rtlCol="0">
            <a:spAutoFit/>
          </a:bodyPr>
          <a:lstStyle/>
          <a:p>
            <a:r>
              <a:rPr lang="en-GB" sz="2400" dirty="0" smtClean="0">
                <a:solidFill>
                  <a:srgbClr val="0070C0"/>
                </a:solidFill>
              </a:rPr>
              <a:t>UNCERTAINTIES</a:t>
            </a:r>
            <a:endParaRPr lang="en-GB" sz="2400" dirty="0">
              <a:solidFill>
                <a:srgbClr val="0070C0"/>
              </a:solidFill>
            </a:endParaRPr>
          </a:p>
        </p:txBody>
      </p:sp>
      <p:sp>
        <p:nvSpPr>
          <p:cNvPr id="8" name="Down Arrow 7"/>
          <p:cNvSpPr/>
          <p:nvPr/>
        </p:nvSpPr>
        <p:spPr>
          <a:xfrm>
            <a:off x="4198089" y="2294506"/>
            <a:ext cx="493990" cy="567680"/>
          </a:xfrm>
          <a:prstGeom prst="downArrow">
            <a:avLst/>
          </a:prstGeom>
          <a:solidFill>
            <a:srgbClr val="50AAE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rot="5400000">
            <a:off x="6768302" y="4137723"/>
            <a:ext cx="3845925" cy="461665"/>
          </a:xfrm>
          <a:prstGeom prst="rect">
            <a:avLst/>
          </a:prstGeom>
          <a:solidFill>
            <a:schemeClr val="accent2">
              <a:lumMod val="75000"/>
            </a:schemeClr>
          </a:solidFill>
        </p:spPr>
        <p:txBody>
          <a:bodyPr wrap="none" rtlCol="0">
            <a:spAutoFit/>
          </a:bodyPr>
          <a:lstStyle/>
          <a:p>
            <a:r>
              <a:rPr lang="en-GB" dirty="0" smtClean="0">
                <a:solidFill>
                  <a:schemeClr val="bg1"/>
                </a:solidFill>
              </a:rPr>
              <a:t> </a:t>
            </a:r>
            <a:r>
              <a:rPr lang="en-GB" sz="2400" dirty="0" smtClean="0">
                <a:solidFill>
                  <a:schemeClr val="bg1"/>
                </a:solidFill>
              </a:rPr>
              <a:t>Depends on a stakeholder</a:t>
            </a:r>
            <a:endParaRPr lang="en-GB" sz="2400" dirty="0">
              <a:solidFill>
                <a:schemeClr val="bg1"/>
              </a:solidFill>
            </a:endParaRPr>
          </a:p>
        </p:txBody>
      </p:sp>
    </p:spTree>
    <p:extLst>
      <p:ext uri="{BB962C8B-B14F-4D97-AF65-F5344CB8AC3E}">
        <p14:creationId xmlns:p14="http://schemas.microsoft.com/office/powerpoint/2010/main" val="5423628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467" y="548680"/>
            <a:ext cx="7610917" cy="561975"/>
          </a:xfrm>
        </p:spPr>
        <p:txBody>
          <a:bodyPr/>
          <a:lstStyle/>
          <a:p>
            <a:r>
              <a:rPr lang="en-US" sz="2000" dirty="0">
                <a:solidFill>
                  <a:srgbClr val="0070C0"/>
                </a:solidFill>
              </a:rPr>
              <a:t>Knowledge uncertainty </a:t>
            </a:r>
            <a:br>
              <a:rPr lang="en-US" sz="2000" dirty="0">
                <a:solidFill>
                  <a:srgbClr val="0070C0"/>
                </a:solidFill>
              </a:rPr>
            </a:br>
            <a:r>
              <a:rPr lang="en-US" sz="2000" b="0" dirty="0">
                <a:solidFill>
                  <a:srgbClr val="0070C0"/>
                </a:solidFill>
              </a:rPr>
              <a:t>is related to </a:t>
            </a:r>
            <a:r>
              <a:rPr lang="en-US" sz="2000" b="0" dirty="0" smtClean="0">
                <a:solidFill>
                  <a:srgbClr val="0070C0"/>
                </a:solidFill>
              </a:rPr>
              <a:t>lack (or </a:t>
            </a:r>
            <a:r>
              <a:rPr lang="en-US" sz="2000" b="0" dirty="0">
                <a:solidFill>
                  <a:srgbClr val="0070C0"/>
                </a:solidFill>
              </a:rPr>
              <a:t>availability) of knowledge </a:t>
            </a:r>
            <a:r>
              <a:rPr lang="en-US" sz="2000" b="0" dirty="0" smtClean="0">
                <a:solidFill>
                  <a:srgbClr val="0070C0"/>
                </a:solidFill>
              </a:rPr>
              <a:t>or information</a:t>
            </a:r>
            <a:endParaRPr lang="en-GB" sz="2000" b="0" dirty="0">
              <a:solidFill>
                <a:srgbClr val="0070C0"/>
              </a:solidFill>
            </a:endParaRPr>
          </a:p>
        </p:txBody>
      </p:sp>
      <p:sp>
        <p:nvSpPr>
          <p:cNvPr id="3" name="Content Placeholder 2"/>
          <p:cNvSpPr>
            <a:spLocks noGrp="1"/>
          </p:cNvSpPr>
          <p:nvPr>
            <p:ph idx="1"/>
          </p:nvPr>
        </p:nvSpPr>
        <p:spPr>
          <a:xfrm>
            <a:off x="323528" y="1340768"/>
            <a:ext cx="8356600" cy="3672408"/>
          </a:xfrm>
        </p:spPr>
        <p:txBody>
          <a:bodyPr/>
          <a:lstStyle/>
          <a:p>
            <a:r>
              <a:rPr lang="en-GB" dirty="0"/>
              <a:t>What is the origin of the first information</a:t>
            </a:r>
            <a:r>
              <a:rPr lang="en-GB" dirty="0" smtClean="0"/>
              <a:t>?</a:t>
            </a:r>
            <a:endParaRPr lang="en-US" dirty="0"/>
          </a:p>
          <a:p>
            <a:r>
              <a:rPr lang="en-GB" dirty="0"/>
              <a:t>Which areas will be affected</a:t>
            </a:r>
            <a:r>
              <a:rPr lang="en-GB" dirty="0" smtClean="0"/>
              <a:t>? </a:t>
            </a:r>
            <a:endParaRPr lang="en-US" dirty="0"/>
          </a:p>
          <a:p>
            <a:r>
              <a:rPr lang="en-GB" dirty="0"/>
              <a:t>How serious is the accident</a:t>
            </a:r>
            <a:r>
              <a:rPr lang="en-GB" dirty="0" smtClean="0"/>
              <a:t>? </a:t>
            </a:r>
            <a:endParaRPr lang="en-US" dirty="0"/>
          </a:p>
          <a:p>
            <a:r>
              <a:rPr lang="en-GB" dirty="0" smtClean="0"/>
              <a:t>When </a:t>
            </a:r>
            <a:r>
              <a:rPr lang="en-GB" dirty="0"/>
              <a:t>is the time of the beginning of the release</a:t>
            </a:r>
            <a:r>
              <a:rPr lang="en-GB" dirty="0" smtClean="0"/>
              <a:t>?</a:t>
            </a:r>
            <a:endParaRPr lang="en-US" dirty="0"/>
          </a:p>
          <a:p>
            <a:r>
              <a:rPr lang="en-GB" dirty="0" smtClean="0"/>
              <a:t>Is </a:t>
            </a:r>
            <a:r>
              <a:rPr lang="en-GB" dirty="0"/>
              <a:t>radiological assessment consistent?</a:t>
            </a:r>
            <a:endParaRPr lang="en-US" dirty="0"/>
          </a:p>
          <a:p>
            <a:r>
              <a:rPr lang="en-GB" dirty="0"/>
              <a:t>Is information consistent</a:t>
            </a:r>
            <a:r>
              <a:rPr lang="en-GB" dirty="0" smtClean="0"/>
              <a:t>?</a:t>
            </a:r>
          </a:p>
          <a:p>
            <a:r>
              <a:rPr lang="en-GB" dirty="0" smtClean="0"/>
              <a:t>How </a:t>
            </a:r>
            <a:r>
              <a:rPr lang="en-GB" dirty="0"/>
              <a:t>to deal with technical aspects (e.g. source term) during the early phase of the emergency?</a:t>
            </a:r>
            <a:endParaRPr lang="en-US" dirty="0"/>
          </a:p>
          <a:p>
            <a:pPr marL="0" indent="0">
              <a:buNone/>
            </a:pPr>
            <a:endParaRPr lang="en-GB" dirty="0"/>
          </a:p>
        </p:txBody>
      </p:sp>
      <p:pic>
        <p:nvPicPr>
          <p:cNvPr id="6" name="Picture 5"/>
          <p:cNvPicPr/>
          <p:nvPr/>
        </p:nvPicPr>
        <p:blipFill rotWithShape="1">
          <a:blip r:embed="rId2" cstate="print">
            <a:extLst>
              <a:ext uri="{28A0092B-C50C-407E-A947-70E740481C1C}">
                <a14:useLocalDpi xmlns:a14="http://schemas.microsoft.com/office/drawing/2010/main" val="0"/>
              </a:ext>
            </a:extLst>
          </a:blip>
          <a:srcRect l="1" t="35594" r="33303" b="3701"/>
          <a:stretch/>
        </p:blipFill>
        <p:spPr bwMode="auto">
          <a:xfrm>
            <a:off x="5620360" y="4614070"/>
            <a:ext cx="2624047" cy="1654389"/>
          </a:xfrm>
          <a:prstGeom prst="rect">
            <a:avLst/>
          </a:prstGeom>
          <a:noFill/>
          <a:ln>
            <a:noFill/>
          </a:ln>
          <a:extLst>
            <a:ext uri="{53640926-AAD7-44D8-BBD7-CCE9431645EC}">
              <a14:shadowObscured xmlns:a14="http://schemas.microsoft.com/office/drawing/2010/main"/>
            </a:ext>
          </a:extLst>
        </p:spPr>
      </p:pic>
      <p:pic>
        <p:nvPicPr>
          <p:cNvPr id="7" name="Picture 6"/>
          <p:cNvPicPr/>
          <p:nvPr/>
        </p:nvPicPr>
        <p:blipFill rotWithShape="1">
          <a:blip r:embed="rId3" cstate="print">
            <a:extLst>
              <a:ext uri="{28A0092B-C50C-407E-A947-70E740481C1C}">
                <a14:useLocalDpi xmlns:a14="http://schemas.microsoft.com/office/drawing/2010/main" val="0"/>
              </a:ext>
            </a:extLst>
          </a:blip>
          <a:srcRect t="22999" r="29669" b="3469"/>
          <a:stretch/>
        </p:blipFill>
        <p:spPr bwMode="auto">
          <a:xfrm>
            <a:off x="3004581" y="4601953"/>
            <a:ext cx="2431515" cy="1675579"/>
          </a:xfrm>
          <a:prstGeom prst="rect">
            <a:avLst/>
          </a:prstGeom>
          <a:noFill/>
          <a:ln>
            <a:noFill/>
          </a:ln>
          <a:extLst>
            <a:ext uri="{53640926-AAD7-44D8-BBD7-CCE9431645EC}">
              <a14:shadowObscured xmlns:a14="http://schemas.microsoft.com/office/drawing/2010/main"/>
            </a:ext>
          </a:extLst>
        </p:spPr>
      </p:pic>
      <p:pic>
        <p:nvPicPr>
          <p:cNvPr id="8" name="Picture 7"/>
          <p:cNvPicPr/>
          <p:nvPr/>
        </p:nvPicPr>
        <p:blipFill rotWithShape="1">
          <a:blip r:embed="rId4">
            <a:extLst>
              <a:ext uri="{28A0092B-C50C-407E-A947-70E740481C1C}">
                <a14:useLocalDpi xmlns:a14="http://schemas.microsoft.com/office/drawing/2010/main" val="0"/>
              </a:ext>
            </a:extLst>
          </a:blip>
          <a:srcRect t="37470" r="28174" b="3458"/>
          <a:stretch/>
        </p:blipFill>
        <p:spPr bwMode="auto">
          <a:xfrm>
            <a:off x="611560" y="4614070"/>
            <a:ext cx="2158171" cy="1709004"/>
          </a:xfrm>
          <a:prstGeom prst="rect">
            <a:avLst/>
          </a:prstGeom>
          <a:noFill/>
          <a:ln>
            <a:noFill/>
          </a:ln>
          <a:extLst>
            <a:ext uri="{53640926-AAD7-44D8-BBD7-CCE9431645EC}">
              <a14:shadowObscured xmlns:a14="http://schemas.microsoft.com/office/drawing/2010/main"/>
            </a:ext>
          </a:extLst>
        </p:spPr>
      </p:pic>
      <p:pic>
        <p:nvPicPr>
          <p:cNvPr id="9" name="Obrázok 9"/>
          <p:cNvPicPr/>
          <p:nvPr/>
        </p:nvPicPr>
        <p:blipFill>
          <a:blip r:embed="rId5">
            <a:extLst>
              <a:ext uri="{28A0092B-C50C-407E-A947-70E740481C1C}">
                <a14:useLocalDpi xmlns:a14="http://schemas.microsoft.com/office/drawing/2010/main" val="0"/>
              </a:ext>
            </a:extLst>
          </a:blip>
          <a:stretch>
            <a:fillRect/>
          </a:stretch>
        </p:blipFill>
        <p:spPr>
          <a:xfrm>
            <a:off x="7182290" y="1196752"/>
            <a:ext cx="1692188" cy="2326170"/>
          </a:xfrm>
          <a:prstGeom prst="rect">
            <a:avLst/>
          </a:prstGeom>
        </p:spPr>
      </p:pic>
    </p:spTree>
    <p:extLst>
      <p:ext uri="{BB962C8B-B14F-4D97-AF65-F5344CB8AC3E}">
        <p14:creationId xmlns:p14="http://schemas.microsoft.com/office/powerpoint/2010/main" val="41029619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467" y="548680"/>
            <a:ext cx="7610917" cy="561975"/>
          </a:xfrm>
        </p:spPr>
        <p:txBody>
          <a:bodyPr/>
          <a:lstStyle/>
          <a:p>
            <a:r>
              <a:rPr lang="en-US" sz="2000" dirty="0">
                <a:solidFill>
                  <a:srgbClr val="0070C0"/>
                </a:solidFill>
              </a:rPr>
              <a:t>Judgement uncertainty </a:t>
            </a:r>
            <a:r>
              <a:rPr lang="en-US" sz="2000" dirty="0" smtClean="0">
                <a:solidFill>
                  <a:srgbClr val="0070C0"/>
                </a:solidFill>
              </a:rPr>
              <a:t/>
            </a:r>
            <a:br>
              <a:rPr lang="en-US" sz="2000" dirty="0" smtClean="0">
                <a:solidFill>
                  <a:srgbClr val="0070C0"/>
                </a:solidFill>
              </a:rPr>
            </a:br>
            <a:r>
              <a:rPr lang="en-US" sz="2000" b="0" dirty="0" smtClean="0">
                <a:solidFill>
                  <a:srgbClr val="0070C0"/>
                </a:solidFill>
              </a:rPr>
              <a:t>is </a:t>
            </a:r>
            <a:r>
              <a:rPr lang="en-US" sz="2000" b="0" dirty="0">
                <a:solidFill>
                  <a:srgbClr val="0070C0"/>
                </a:solidFill>
              </a:rPr>
              <a:t>related to </a:t>
            </a:r>
            <a:r>
              <a:rPr lang="en-US" sz="2000" dirty="0">
                <a:solidFill>
                  <a:srgbClr val="0070C0"/>
                </a:solidFill>
              </a:rPr>
              <a:t>balancing</a:t>
            </a:r>
            <a:r>
              <a:rPr lang="en-US" sz="2000" b="0" dirty="0">
                <a:solidFill>
                  <a:srgbClr val="0070C0"/>
                </a:solidFill>
              </a:rPr>
              <a:t> </a:t>
            </a:r>
            <a:r>
              <a:rPr lang="en-US" sz="2000" b="0" dirty="0" smtClean="0">
                <a:solidFill>
                  <a:srgbClr val="0070C0"/>
                </a:solidFill>
              </a:rPr>
              <a:t>options </a:t>
            </a:r>
            <a:endParaRPr lang="en-GB" sz="2000" b="0" dirty="0">
              <a:solidFill>
                <a:srgbClr val="0070C0"/>
              </a:solidFill>
            </a:endParaRPr>
          </a:p>
        </p:txBody>
      </p:sp>
      <p:sp>
        <p:nvSpPr>
          <p:cNvPr id="3" name="Content Placeholder 2"/>
          <p:cNvSpPr>
            <a:spLocks noGrp="1"/>
          </p:cNvSpPr>
          <p:nvPr>
            <p:ph idx="1"/>
          </p:nvPr>
        </p:nvSpPr>
        <p:spPr>
          <a:xfrm>
            <a:off x="400834" y="1700808"/>
            <a:ext cx="8356600" cy="3672408"/>
          </a:xfrm>
        </p:spPr>
        <p:txBody>
          <a:bodyPr/>
          <a:lstStyle/>
          <a:p>
            <a:r>
              <a:rPr lang="en-GB" dirty="0" smtClean="0"/>
              <a:t>How </a:t>
            </a:r>
            <a:r>
              <a:rPr lang="en-GB" dirty="0"/>
              <a:t>is information understood by different stakeholders</a:t>
            </a:r>
            <a:r>
              <a:rPr lang="en-GB" dirty="0" smtClean="0"/>
              <a:t>? </a:t>
            </a:r>
            <a:endParaRPr lang="en-US" dirty="0"/>
          </a:p>
          <a:p>
            <a:r>
              <a:rPr lang="en-GB" dirty="0"/>
              <a:t>How to decide on protective actions</a:t>
            </a:r>
            <a:r>
              <a:rPr lang="en-GB" dirty="0" smtClean="0"/>
              <a:t>? </a:t>
            </a:r>
            <a:endParaRPr lang="en-US" dirty="0"/>
          </a:p>
          <a:p>
            <a:r>
              <a:rPr lang="en-GB" dirty="0" smtClean="0"/>
              <a:t>How </a:t>
            </a:r>
            <a:r>
              <a:rPr lang="en-GB" dirty="0"/>
              <a:t>to interpret dispersion models maps</a:t>
            </a:r>
            <a:r>
              <a:rPr lang="en-GB" dirty="0" smtClean="0"/>
              <a:t>?</a:t>
            </a:r>
            <a:endParaRPr lang="en-US" dirty="0"/>
          </a:p>
          <a:p>
            <a:r>
              <a:rPr lang="en-GB" dirty="0"/>
              <a:t>Are social and ethical considerations taken into account</a:t>
            </a:r>
            <a:r>
              <a:rPr lang="en-GB" dirty="0" smtClean="0"/>
              <a:t>?</a:t>
            </a:r>
            <a:endParaRPr lang="en-US" dirty="0"/>
          </a:p>
          <a:p>
            <a:r>
              <a:rPr lang="en-GB" dirty="0" smtClean="0"/>
              <a:t>Which </a:t>
            </a:r>
            <a:r>
              <a:rPr lang="en-GB" dirty="0"/>
              <a:t>information is public and which information should be restricted to the emergency management teams</a:t>
            </a:r>
            <a:r>
              <a:rPr lang="en-GB" dirty="0" smtClean="0"/>
              <a:t>? </a:t>
            </a:r>
          </a:p>
          <a:p>
            <a:r>
              <a:rPr lang="en-GB" dirty="0"/>
              <a:t>What comes first: safety or security?</a:t>
            </a:r>
            <a:endParaRPr lang="en-US" dirty="0"/>
          </a:p>
          <a:p>
            <a:pPr marL="0" indent="0">
              <a:buNone/>
            </a:pPr>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rot="5400000">
            <a:off x="1687599" y="3572213"/>
            <a:ext cx="2084133" cy="3396634"/>
          </a:xfrm>
          <a:prstGeom prst="rect">
            <a:avLst/>
          </a:prstGeom>
        </p:spPr>
      </p:pic>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flipH="1">
            <a:off x="5436096" y="4005065"/>
            <a:ext cx="3096344" cy="2307532"/>
          </a:xfrm>
          <a:prstGeom prst="rect">
            <a:avLst/>
          </a:prstGeom>
        </p:spPr>
      </p:pic>
      <p:sp>
        <p:nvSpPr>
          <p:cNvPr id="6" name="Oval 5"/>
          <p:cNvSpPr/>
          <p:nvPr/>
        </p:nvSpPr>
        <p:spPr>
          <a:xfrm>
            <a:off x="7531124" y="4098775"/>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p:cNvSpPr/>
          <p:nvPr/>
        </p:nvSpPr>
        <p:spPr>
          <a:xfrm>
            <a:off x="8266112" y="4034143"/>
            <a:ext cx="266328" cy="19432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1196411"/>
      </p:ext>
    </p:extLst>
  </p:cSld>
  <p:clrMapOvr>
    <a:masterClrMapping/>
  </p:clrMapOvr>
  <p:timing>
    <p:tnLst>
      <p:par>
        <p:cTn id="1" dur="indefinite" restart="never" nodeType="tmRoot"/>
      </p:par>
    </p:tnLst>
  </p:timing>
</p:sld>
</file>

<file path=ppt/theme/theme1.xml><?xml version="1.0" encoding="utf-8"?>
<a:theme xmlns:a="http://schemas.openxmlformats.org/drawingml/2006/main" name="KIT-PPT_Master_en_2016">
  <a:themeElements>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KIT-PPT_Master_en_2016</Template>
  <TotalTime>10761</TotalTime>
  <Words>1122</Words>
  <Application>Microsoft Office PowerPoint</Application>
  <PresentationFormat>On-screen Show (4:3)</PresentationFormat>
  <Paragraphs>126</Paragraphs>
  <Slides>14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Interstate-Regular</vt:lpstr>
      <vt:lpstr>Segoe UI</vt:lpstr>
      <vt:lpstr>Segoe UI Light</vt:lpstr>
      <vt:lpstr>KIT-PPT_Master_en_2016</vt:lpstr>
      <vt:lpstr>PowerPoint Presentation</vt:lpstr>
      <vt:lpstr>Objectives of this research</vt:lpstr>
      <vt:lpstr>Methodology: Collection of data Observation of emergency exercises</vt:lpstr>
      <vt:lpstr>PowerPoint Presentation</vt:lpstr>
      <vt:lpstr>An example:  Uncertainty: How to coordinate cross-border aspects?  </vt:lpstr>
      <vt:lpstr>An example:  Uncertainty: Will people follow the instructions or recommendations given? </vt:lpstr>
      <vt:lpstr>Classification of uncertainties  based on a decision-making process  (Source: Personal communication for the CONFIDENCE project with prof. dr. Ortwin Renn at the SRA Benelux conference, 27th of March, 2019)</vt:lpstr>
      <vt:lpstr>Knowledge uncertainty  is related to lack (or availability) of knowledge or information</vt:lpstr>
      <vt:lpstr>Judgement uncertainty  is related to balancing options </vt:lpstr>
      <vt:lpstr>Decision uncertainty  is related to prioritizing which option to choose</vt:lpstr>
      <vt:lpstr>Implementation uncertainty  is related to how to take actions based on the decision we made?  How to put it in practice?</vt:lpstr>
      <vt:lpstr>Evaluation/Monitoring</vt:lpstr>
      <vt:lpstr>Impact of this study from knowledge to implementation</vt:lpstr>
      <vt:lpstr>Acknowledgements</vt:lpstr>
    </vt:vector>
  </TitlesOfParts>
  <Company>Karlsruhe Institute of Technology (KIT)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Raskob, Wolfgang (IKET)</dc:creator>
  <cp:lastModifiedBy>Perko Tanja</cp:lastModifiedBy>
  <cp:revision>251</cp:revision>
  <dcterms:created xsi:type="dcterms:W3CDTF">2015-12-14T06:33:20Z</dcterms:created>
  <dcterms:modified xsi:type="dcterms:W3CDTF">2019-12-04T07:45:24Z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ies>
</file>